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336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9" r:id="rId32"/>
    <p:sldId id="290" r:id="rId33"/>
    <p:sldId id="291" r:id="rId34"/>
    <p:sldId id="293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8016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0"/>
                </a:lnTo>
                <a:lnTo>
                  <a:pt x="0" y="228600"/>
                </a:lnTo>
                <a:lnTo>
                  <a:pt x="533400" y="228600"/>
                </a:lnTo>
                <a:lnTo>
                  <a:pt x="533400" y="0"/>
                </a:lnTo>
                <a:close/>
              </a:path>
            </a:pathLst>
          </a:custGeom>
          <a:solidFill>
            <a:srgbClr val="DD80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91312" y="1280160"/>
            <a:ext cx="8552815" cy="228600"/>
          </a:xfrm>
          <a:custGeom>
            <a:avLst/>
            <a:gdLst/>
            <a:ahLst/>
            <a:cxnLst/>
            <a:rect l="l" t="t" r="r" b="b"/>
            <a:pathLst>
              <a:path w="8552815" h="228600">
                <a:moveTo>
                  <a:pt x="8552688" y="0"/>
                </a:moveTo>
                <a:lnTo>
                  <a:pt x="0" y="0"/>
                </a:lnTo>
                <a:lnTo>
                  <a:pt x="0" y="228600"/>
                </a:lnTo>
                <a:lnTo>
                  <a:pt x="8552688" y="228600"/>
                </a:lnTo>
                <a:lnTo>
                  <a:pt x="8552688" y="0"/>
                </a:lnTo>
                <a:close/>
              </a:path>
            </a:pathLst>
          </a:custGeom>
          <a:solidFill>
            <a:srgbClr val="93B6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199" y="-85851"/>
            <a:ext cx="8229600" cy="1480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adea"/>
                <a:cs typeface="Calade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601215"/>
            <a:ext cx="4415790" cy="179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civildigital.com/key-causes-failure-bridges-reasons-collapse-during-construction-bridge-failure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digital.com/quiz-on-types-of-supports-and-reactions/" TargetMode="External"/><Relationship Id="rId2" Type="http://schemas.openxmlformats.org/officeDocument/2006/relationships/hyperlink" Target="https://civildigital.com/advantages-steel-box-girders-bridges-disadvant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100" y="215900"/>
            <a:ext cx="7874000" cy="787400"/>
            <a:chOff x="673100" y="215900"/>
            <a:chExt cx="7874000" cy="787400"/>
          </a:xfrm>
        </p:grpSpPr>
        <p:sp>
          <p:nvSpPr>
            <p:cNvPr id="3" name="object 3"/>
            <p:cNvSpPr/>
            <p:nvPr/>
          </p:nvSpPr>
          <p:spPr>
            <a:xfrm>
              <a:off x="685800" y="228600"/>
              <a:ext cx="7848600" cy="762000"/>
            </a:xfrm>
            <a:custGeom>
              <a:avLst/>
              <a:gdLst/>
              <a:ahLst/>
              <a:cxnLst/>
              <a:rect l="l" t="t" r="r" b="b"/>
              <a:pathLst>
                <a:path w="7848600" h="762000">
                  <a:moveTo>
                    <a:pt x="78486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7848600" y="762000"/>
                  </a:lnTo>
                  <a:lnTo>
                    <a:pt x="7848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85800" y="228600"/>
              <a:ext cx="7848600" cy="762000"/>
            </a:xfrm>
            <a:custGeom>
              <a:avLst/>
              <a:gdLst/>
              <a:ahLst/>
              <a:cxnLst/>
              <a:rect l="l" t="t" r="r" b="b"/>
              <a:pathLst>
                <a:path w="7848600" h="762000">
                  <a:moveTo>
                    <a:pt x="0" y="762000"/>
                  </a:moveTo>
                  <a:lnTo>
                    <a:pt x="7848600" y="762000"/>
                  </a:lnTo>
                  <a:lnTo>
                    <a:pt x="78486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52400" y="2819400"/>
            <a:ext cx="8763000" cy="1143000"/>
            <a:chOff x="228600" y="3048000"/>
            <a:chExt cx="8686800" cy="990600"/>
          </a:xfrm>
        </p:grpSpPr>
        <p:sp>
          <p:nvSpPr>
            <p:cNvPr id="6" name="object 6"/>
            <p:cNvSpPr/>
            <p:nvPr/>
          </p:nvSpPr>
          <p:spPr>
            <a:xfrm>
              <a:off x="228600" y="3048000"/>
              <a:ext cx="8686800" cy="990600"/>
            </a:xfrm>
            <a:custGeom>
              <a:avLst/>
              <a:gdLst/>
              <a:ahLst/>
              <a:cxnLst/>
              <a:rect l="l" t="t" r="r" b="b"/>
              <a:pathLst>
                <a:path w="8686800" h="990600">
                  <a:moveTo>
                    <a:pt x="8521700" y="0"/>
                  </a:moveTo>
                  <a:lnTo>
                    <a:pt x="165100" y="0"/>
                  </a:lnTo>
                  <a:lnTo>
                    <a:pt x="121208" y="5897"/>
                  </a:lnTo>
                  <a:lnTo>
                    <a:pt x="81769" y="22540"/>
                  </a:lnTo>
                  <a:lnTo>
                    <a:pt x="48355" y="48355"/>
                  </a:lnTo>
                  <a:lnTo>
                    <a:pt x="22540" y="81769"/>
                  </a:lnTo>
                  <a:lnTo>
                    <a:pt x="5897" y="121208"/>
                  </a:lnTo>
                  <a:lnTo>
                    <a:pt x="0" y="165100"/>
                  </a:lnTo>
                  <a:lnTo>
                    <a:pt x="0" y="825500"/>
                  </a:lnTo>
                  <a:lnTo>
                    <a:pt x="5897" y="869391"/>
                  </a:lnTo>
                  <a:lnTo>
                    <a:pt x="22540" y="908830"/>
                  </a:lnTo>
                  <a:lnTo>
                    <a:pt x="48355" y="942244"/>
                  </a:lnTo>
                  <a:lnTo>
                    <a:pt x="81769" y="968059"/>
                  </a:lnTo>
                  <a:lnTo>
                    <a:pt x="121208" y="984702"/>
                  </a:lnTo>
                  <a:lnTo>
                    <a:pt x="165100" y="990600"/>
                  </a:lnTo>
                  <a:lnTo>
                    <a:pt x="8521700" y="990600"/>
                  </a:lnTo>
                  <a:lnTo>
                    <a:pt x="8565591" y="984702"/>
                  </a:lnTo>
                  <a:lnTo>
                    <a:pt x="8605030" y="968059"/>
                  </a:lnTo>
                  <a:lnTo>
                    <a:pt x="8638444" y="942244"/>
                  </a:lnTo>
                  <a:lnTo>
                    <a:pt x="8664259" y="908830"/>
                  </a:lnTo>
                  <a:lnTo>
                    <a:pt x="8680902" y="869391"/>
                  </a:lnTo>
                  <a:lnTo>
                    <a:pt x="8686800" y="825500"/>
                  </a:lnTo>
                  <a:lnTo>
                    <a:pt x="8686800" y="165100"/>
                  </a:lnTo>
                  <a:lnTo>
                    <a:pt x="8680902" y="121208"/>
                  </a:lnTo>
                  <a:lnTo>
                    <a:pt x="8664259" y="81769"/>
                  </a:lnTo>
                  <a:lnTo>
                    <a:pt x="8638444" y="48355"/>
                  </a:lnTo>
                  <a:lnTo>
                    <a:pt x="8605030" y="22540"/>
                  </a:lnTo>
                  <a:lnTo>
                    <a:pt x="8565591" y="5897"/>
                  </a:lnTo>
                  <a:lnTo>
                    <a:pt x="8521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3048000"/>
              <a:ext cx="8686800" cy="990600"/>
            </a:xfrm>
            <a:custGeom>
              <a:avLst/>
              <a:gdLst/>
              <a:ahLst/>
              <a:cxnLst/>
              <a:rect l="l" t="t" r="r" b="b"/>
              <a:pathLst>
                <a:path w="8686800" h="990600">
                  <a:moveTo>
                    <a:pt x="0" y="165100"/>
                  </a:moveTo>
                  <a:lnTo>
                    <a:pt x="5897" y="121208"/>
                  </a:lnTo>
                  <a:lnTo>
                    <a:pt x="22540" y="81769"/>
                  </a:lnTo>
                  <a:lnTo>
                    <a:pt x="48355" y="48355"/>
                  </a:lnTo>
                  <a:lnTo>
                    <a:pt x="81769" y="22540"/>
                  </a:lnTo>
                  <a:lnTo>
                    <a:pt x="121208" y="5897"/>
                  </a:lnTo>
                  <a:lnTo>
                    <a:pt x="165100" y="0"/>
                  </a:lnTo>
                  <a:lnTo>
                    <a:pt x="8521700" y="0"/>
                  </a:lnTo>
                  <a:lnTo>
                    <a:pt x="8565591" y="5897"/>
                  </a:lnTo>
                  <a:lnTo>
                    <a:pt x="8605030" y="22540"/>
                  </a:lnTo>
                  <a:lnTo>
                    <a:pt x="8638444" y="48355"/>
                  </a:lnTo>
                  <a:lnTo>
                    <a:pt x="8664259" y="81769"/>
                  </a:lnTo>
                  <a:lnTo>
                    <a:pt x="8680902" y="121208"/>
                  </a:lnTo>
                  <a:lnTo>
                    <a:pt x="8686800" y="165100"/>
                  </a:lnTo>
                  <a:lnTo>
                    <a:pt x="8686800" y="825500"/>
                  </a:lnTo>
                  <a:lnTo>
                    <a:pt x="8680902" y="869391"/>
                  </a:lnTo>
                  <a:lnTo>
                    <a:pt x="8664259" y="908830"/>
                  </a:lnTo>
                  <a:lnTo>
                    <a:pt x="8638444" y="942244"/>
                  </a:lnTo>
                  <a:lnTo>
                    <a:pt x="8605030" y="968059"/>
                  </a:lnTo>
                  <a:lnTo>
                    <a:pt x="8565591" y="984702"/>
                  </a:lnTo>
                  <a:lnTo>
                    <a:pt x="8521700" y="990600"/>
                  </a:lnTo>
                  <a:lnTo>
                    <a:pt x="165100" y="990600"/>
                  </a:lnTo>
                  <a:lnTo>
                    <a:pt x="121208" y="984702"/>
                  </a:lnTo>
                  <a:lnTo>
                    <a:pt x="81769" y="968059"/>
                  </a:lnTo>
                  <a:lnTo>
                    <a:pt x="48355" y="942244"/>
                  </a:lnTo>
                  <a:lnTo>
                    <a:pt x="22540" y="908830"/>
                  </a:lnTo>
                  <a:lnTo>
                    <a:pt x="5897" y="869391"/>
                  </a:lnTo>
                  <a:lnTo>
                    <a:pt x="0" y="825500"/>
                  </a:lnTo>
                  <a:lnTo>
                    <a:pt x="0" y="16510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80160" y="231647"/>
            <a:ext cx="6903720" cy="908685"/>
            <a:chOff x="1280160" y="231647"/>
            <a:chExt cx="6903720" cy="908685"/>
          </a:xfrm>
        </p:grpSpPr>
        <p:sp>
          <p:nvSpPr>
            <p:cNvPr id="9" name="object 9"/>
            <p:cNvSpPr/>
            <p:nvPr/>
          </p:nvSpPr>
          <p:spPr>
            <a:xfrm>
              <a:off x="1447800" y="304800"/>
              <a:ext cx="6477000" cy="609600"/>
            </a:xfrm>
            <a:custGeom>
              <a:avLst/>
              <a:gdLst/>
              <a:ahLst/>
              <a:cxnLst/>
              <a:rect l="l" t="t" r="r" b="b"/>
              <a:pathLst>
                <a:path w="6477000" h="609600">
                  <a:moveTo>
                    <a:pt x="64770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477000" y="609600"/>
                  </a:lnTo>
                  <a:lnTo>
                    <a:pt x="6477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800" y="304800"/>
              <a:ext cx="6477000" cy="609600"/>
            </a:xfrm>
            <a:custGeom>
              <a:avLst/>
              <a:gdLst/>
              <a:ahLst/>
              <a:cxnLst/>
              <a:rect l="l" t="t" r="r" b="b"/>
              <a:pathLst>
                <a:path w="6477000" h="609600">
                  <a:moveTo>
                    <a:pt x="0" y="609600"/>
                  </a:moveTo>
                  <a:lnTo>
                    <a:pt x="6477000" y="609600"/>
                  </a:lnTo>
                  <a:lnTo>
                    <a:pt x="64770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0160" y="231647"/>
              <a:ext cx="6903720" cy="9083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4343400" y="4290199"/>
            <a:ext cx="4343400" cy="1524000"/>
          </a:xfrm>
          <a:custGeom>
            <a:avLst/>
            <a:gdLst/>
            <a:ahLst/>
            <a:cxnLst/>
            <a:rect l="l" t="t" r="r" b="b"/>
            <a:pathLst>
              <a:path w="4343400" h="1524000">
                <a:moveTo>
                  <a:pt x="4343400" y="0"/>
                </a:moveTo>
                <a:lnTo>
                  <a:pt x="0" y="0"/>
                </a:lnTo>
                <a:lnTo>
                  <a:pt x="0" y="1523491"/>
                </a:lnTo>
                <a:lnTo>
                  <a:pt x="4343400" y="1523491"/>
                </a:lnTo>
                <a:lnTo>
                  <a:pt x="4343400" y="0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72024" y="4242944"/>
            <a:ext cx="3762375" cy="153952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665"/>
              </a:spcBef>
            </a:pPr>
            <a:r>
              <a:rPr sz="2000" b="1" spc="-55" dirty="0">
                <a:latin typeface="Times New Roman"/>
                <a:cs typeface="Times New Roman"/>
              </a:rPr>
              <a:t>Mr.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 smtClean="0">
                <a:latin typeface="Times New Roman"/>
                <a:cs typeface="Times New Roman"/>
              </a:rPr>
              <a:t>Shiva</a:t>
            </a:r>
            <a:r>
              <a:rPr lang="en-US" sz="2000" b="1" spc="-5" dirty="0" smtClean="0">
                <a:latin typeface="Times New Roman"/>
                <a:cs typeface="Times New Roman"/>
              </a:rPr>
              <a:t> </a:t>
            </a:r>
            <a:r>
              <a:rPr lang="en-US" sz="2000" b="1" spc="-5" dirty="0" err="1" smtClean="0">
                <a:latin typeface="Times New Roman"/>
                <a:cs typeface="Times New Roman"/>
              </a:rPr>
              <a:t>Prathap</a:t>
            </a:r>
            <a:r>
              <a:rPr lang="en-US" sz="2000" b="1" spc="-5" dirty="0" smtClean="0">
                <a:latin typeface="Times New Roman"/>
                <a:cs typeface="Times New Roman"/>
              </a:rPr>
              <a:t>  H K</a:t>
            </a:r>
            <a:endParaRPr sz="2000" dirty="0">
              <a:latin typeface="Times New Roman"/>
              <a:cs typeface="Times New Roman"/>
            </a:endParaRPr>
          </a:p>
          <a:p>
            <a:pPr marL="1847850">
              <a:lnSpc>
                <a:spcPct val="100000"/>
              </a:lnSpc>
              <a:spcBef>
                <a:spcPts val="345"/>
              </a:spcBef>
            </a:pPr>
            <a:r>
              <a:rPr sz="1200" b="1" dirty="0" smtClean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B.E.,</a:t>
            </a:r>
            <a:r>
              <a:rPr sz="1200" b="1" spc="-8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M.Tech</a:t>
            </a:r>
            <a:endParaRPr sz="1200" dirty="0">
              <a:latin typeface="Times New Roman"/>
              <a:cs typeface="Times New Roman"/>
            </a:endParaRPr>
          </a:p>
          <a:p>
            <a:pPr algn="ctr">
              <a:lnSpc>
                <a:spcPts val="2380"/>
              </a:lnSpc>
              <a:spcBef>
                <a:spcPts val="259"/>
              </a:spcBef>
            </a:pPr>
            <a:r>
              <a:rPr sz="2000" b="1" spc="-5" dirty="0">
                <a:latin typeface="Times New Roman"/>
                <a:cs typeface="Times New Roman"/>
              </a:rPr>
              <a:t>Assistant</a:t>
            </a:r>
            <a:r>
              <a:rPr sz="2000" b="1" spc="-10" dirty="0">
                <a:latin typeface="Times New Roman"/>
                <a:cs typeface="Times New Roman"/>
              </a:rPr>
              <a:t> Professor</a:t>
            </a:r>
            <a:endParaRPr sz="2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ts val="2160"/>
              </a:lnSpc>
              <a:spcBef>
                <a:spcPts val="50"/>
              </a:spcBef>
            </a:pPr>
            <a:r>
              <a:rPr sz="1800" spc="-20" dirty="0">
                <a:solidFill>
                  <a:srgbClr val="001F5F"/>
                </a:solidFill>
                <a:latin typeface="Carlito"/>
                <a:cs typeface="Carlito"/>
              </a:rPr>
              <a:t>DEPARTMENT </a:t>
            </a:r>
            <a:r>
              <a:rPr sz="1800" dirty="0">
                <a:solidFill>
                  <a:srgbClr val="001F5F"/>
                </a:solidFill>
                <a:latin typeface="Carlito"/>
                <a:cs typeface="Carlito"/>
              </a:rPr>
              <a:t>OF CIVIL</a:t>
            </a:r>
            <a:r>
              <a:rPr sz="1800" spc="-65" dirty="0">
                <a:solidFill>
                  <a:srgbClr val="001F5F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001F5F"/>
                </a:solidFill>
                <a:latin typeface="Carlito"/>
                <a:cs typeface="Carlito"/>
              </a:rPr>
              <a:t>ENGINEERING </a:t>
            </a:r>
            <a:r>
              <a:rPr lang="en-US" sz="1800" spc="-5" dirty="0" smtClean="0">
                <a:solidFill>
                  <a:srgbClr val="001F5F"/>
                </a:solidFill>
                <a:latin typeface="Carlito"/>
                <a:cs typeface="Carlito"/>
              </a:rPr>
              <a:t> BGSIT</a:t>
            </a:r>
            <a:r>
              <a:rPr lang="en-US" spc="-40" dirty="0" smtClean="0">
                <a:solidFill>
                  <a:srgbClr val="001F5F"/>
                </a:solidFill>
                <a:latin typeface="Carlito"/>
                <a:cs typeface="Carlito"/>
              </a:rPr>
              <a:t>, BG </a:t>
            </a:r>
            <a:r>
              <a:rPr lang="en-US" spc="-40" dirty="0" err="1" smtClean="0">
                <a:solidFill>
                  <a:srgbClr val="001F5F"/>
                </a:solidFill>
                <a:latin typeface="Carlito"/>
                <a:cs typeface="Carlito"/>
              </a:rPr>
              <a:t>Nagara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2895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</a:rPr>
              <a:t>DESIGN OF BRIDGES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</a:endParaRPr>
          </a:p>
        </p:txBody>
      </p:sp>
      <p:sp>
        <p:nvSpPr>
          <p:cNvPr id="21" name="object 8"/>
          <p:cNvSpPr/>
          <p:nvPr/>
        </p:nvSpPr>
        <p:spPr>
          <a:xfrm>
            <a:off x="304800" y="4191000"/>
            <a:ext cx="32004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533400" y="3429000"/>
            <a:ext cx="5181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                         17CV741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24000"/>
            <a:ext cx="6019800" cy="4517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56959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Big </a:t>
            </a:r>
            <a:r>
              <a:rPr sz="4400" u="heavy" spc="-42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Sur </a:t>
            </a:r>
            <a:r>
              <a:rPr sz="4400" u="heavy" spc="-22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sz="4400"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11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California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7231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4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Millau </a:t>
            </a:r>
            <a:r>
              <a:rPr sz="4400" u="heavy" spc="-22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sz="4400" u="heavy" spc="4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36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France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1676399"/>
            <a:ext cx="5562600" cy="4338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1524000"/>
            <a:ext cx="6248400" cy="439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50095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26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Donghai </a:t>
            </a:r>
            <a:r>
              <a:rPr sz="4400" u="heavy" spc="-22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sz="4400" u="heavy" spc="15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32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China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5254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29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Tappan </a:t>
            </a:r>
            <a:r>
              <a:rPr sz="4400" u="heavy" spc="-33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Zee </a:t>
            </a:r>
            <a:r>
              <a:rPr sz="4400" u="heavy" spc="-22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sz="4400" u="heavy" spc="50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37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NY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5800" y="2057400"/>
            <a:ext cx="76962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77698"/>
            <a:ext cx="69551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65" dirty="0">
                <a:solidFill>
                  <a:srgbClr val="775F54"/>
                </a:solidFill>
                <a:latin typeface="Arial"/>
                <a:cs typeface="Arial"/>
              </a:rPr>
              <a:t>Battle </a:t>
            </a:r>
            <a:r>
              <a:rPr spc="-220" dirty="0">
                <a:solidFill>
                  <a:srgbClr val="775F54"/>
                </a:solidFill>
                <a:latin typeface="Arial"/>
                <a:cs typeface="Arial"/>
              </a:rPr>
              <a:t>Ground </a:t>
            </a:r>
            <a:r>
              <a:rPr spc="-204" dirty="0">
                <a:solidFill>
                  <a:srgbClr val="775F54"/>
                </a:solidFill>
                <a:latin typeface="Arial"/>
                <a:cs typeface="Arial"/>
              </a:rPr>
              <a:t>Bridge,</a:t>
            </a:r>
            <a:r>
              <a:rPr spc="35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pc="-250" dirty="0">
                <a:solidFill>
                  <a:srgbClr val="775F54"/>
                </a:solidFill>
                <a:latin typeface="Arial"/>
                <a:cs typeface="Arial"/>
              </a:rPr>
              <a:t>Washington</a:t>
            </a:r>
          </a:p>
        </p:txBody>
      </p:sp>
      <p:sp>
        <p:nvSpPr>
          <p:cNvPr id="3" name="object 3"/>
          <p:cNvSpPr/>
          <p:nvPr/>
        </p:nvSpPr>
        <p:spPr>
          <a:xfrm>
            <a:off x="1295400" y="1676400"/>
            <a:ext cx="6438900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77698"/>
            <a:ext cx="7729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24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Brooklyn </a:t>
            </a:r>
            <a:r>
              <a:rPr u="heavy" spc="-17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and </a:t>
            </a:r>
            <a:r>
              <a:rPr u="heavy" spc="-20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Manhattan </a:t>
            </a:r>
            <a:r>
              <a:rPr u="heavy" spc="-20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u="heavy" spc="57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u="heavy" spc="-3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NYC.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1600200"/>
            <a:ext cx="7391400" cy="44028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77698"/>
            <a:ext cx="6656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40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Pont </a:t>
            </a:r>
            <a:r>
              <a:rPr u="heavy" spc="-35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De </a:t>
            </a:r>
            <a:r>
              <a:rPr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Quebec </a:t>
            </a:r>
            <a:r>
              <a:rPr u="heavy" spc="-20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u="heavy" spc="-54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u="heavy" spc="-17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Canada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1600200"/>
            <a:ext cx="69342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65506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spc="-13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Grant </a:t>
            </a:r>
            <a:r>
              <a:rPr sz="4400" u="heavy" spc="-19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Memorial </a:t>
            </a:r>
            <a:r>
              <a:rPr sz="4400" u="heavy" spc="-22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Bridge,</a:t>
            </a:r>
            <a:r>
              <a:rPr sz="4400" u="heavy" spc="1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 </a:t>
            </a:r>
            <a:r>
              <a:rPr sz="4400" u="heavy" spc="-20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Ohio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752600"/>
            <a:ext cx="6705600" cy="4229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62871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36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Forces </a:t>
            </a:r>
            <a:r>
              <a:rPr sz="4400" b="1" u="heavy" spc="-19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Acting </a:t>
            </a:r>
            <a:r>
              <a:rPr sz="4400" b="1" u="heavy" spc="-5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On </a:t>
            </a:r>
            <a:r>
              <a:rPr sz="4400" b="1" u="heavy" spc="24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A</a:t>
            </a:r>
            <a:r>
              <a:rPr sz="4400" b="1" u="heavy" spc="-9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51116" y="1600200"/>
            <a:ext cx="6393425" cy="2590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1544" y="4599813"/>
            <a:ext cx="1368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mpr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ssi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4307" y="4599813"/>
            <a:ext cx="812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Arial"/>
                <a:cs typeface="Arial"/>
              </a:rPr>
              <a:t>Tension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1344" y="4599813"/>
            <a:ext cx="8616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7886" y="4599813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ors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71666" y="4599813"/>
            <a:ext cx="9378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h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ri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6470"/>
            <a:ext cx="48272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9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Some </a:t>
            </a:r>
            <a:r>
              <a:rPr sz="4400" spc="-56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400" spc="-560" dirty="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6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spc="-560" dirty="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6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spc="-560" dirty="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6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400" spc="-560" dirty="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5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sz="4400" spc="-330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Bridges</a:t>
            </a:r>
            <a:endParaRPr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1523958"/>
            <a:ext cx="3022600" cy="35477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135" dirty="0">
                <a:latin typeface="Arial"/>
                <a:cs typeface="Arial"/>
              </a:rPr>
              <a:t>Walkways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160" dirty="0">
                <a:latin typeface="Arial"/>
                <a:cs typeface="Arial"/>
              </a:rPr>
              <a:t>Highways/Roads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200" dirty="0">
                <a:latin typeface="Arial"/>
                <a:cs typeface="Arial"/>
              </a:rPr>
              <a:t>Railways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185" dirty="0">
                <a:latin typeface="Arial"/>
                <a:cs typeface="Arial"/>
              </a:rPr>
              <a:t>Pipelines</a:t>
            </a:r>
            <a:endParaRPr sz="2800">
              <a:latin typeface="Arial"/>
              <a:cs typeface="Arial"/>
            </a:endParaRPr>
          </a:p>
          <a:p>
            <a:pPr marL="332740" indent="-320675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204" dirty="0">
                <a:latin typeface="Arial"/>
                <a:cs typeface="Arial"/>
              </a:rPr>
              <a:t>Connecting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lands</a:t>
            </a:r>
            <a:endParaRPr sz="2800">
              <a:latin typeface="Arial"/>
              <a:cs typeface="Arial"/>
            </a:endParaRPr>
          </a:p>
          <a:p>
            <a:pPr marL="332740" marR="5080" indent="-320675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  <a:tab pos="333375" algn="l"/>
              </a:tabLst>
            </a:pPr>
            <a:r>
              <a:rPr sz="2800" spc="-229" dirty="0">
                <a:latin typeface="Arial"/>
                <a:cs typeface="Arial"/>
              </a:rPr>
              <a:t>Crossing </a:t>
            </a:r>
            <a:r>
              <a:rPr sz="2800" spc="-145" dirty="0">
                <a:latin typeface="Arial"/>
                <a:cs typeface="Arial"/>
              </a:rPr>
              <a:t>rivers </a:t>
            </a:r>
            <a:r>
              <a:rPr sz="2800" spc="-125" dirty="0">
                <a:latin typeface="Arial"/>
                <a:cs typeface="Arial"/>
              </a:rPr>
              <a:t>and  </a:t>
            </a:r>
            <a:r>
              <a:rPr sz="2800" spc="-260" dirty="0">
                <a:latin typeface="Arial"/>
                <a:cs typeface="Arial"/>
              </a:rPr>
              <a:t>canyons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3000" y="1600200"/>
            <a:ext cx="321411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08749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30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What </a:t>
            </a:r>
            <a:r>
              <a:rPr sz="4400" b="1" u="heavy" spc="-10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is </a:t>
            </a:r>
            <a:r>
              <a:rPr sz="4400" b="1" u="heavy" spc="-2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a</a:t>
            </a:r>
            <a:r>
              <a:rPr sz="4400" b="1" u="heavy" spc="-13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18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Bridge?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3357"/>
            <a:ext cx="798385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80" dirty="0">
                <a:latin typeface="Arial"/>
                <a:cs typeface="Arial"/>
              </a:rPr>
              <a:t>A structure </a:t>
            </a:r>
            <a:r>
              <a:rPr sz="2800" spc="-80" dirty="0">
                <a:latin typeface="Arial"/>
                <a:cs typeface="Arial"/>
              </a:rPr>
              <a:t>built </a:t>
            </a:r>
            <a:r>
              <a:rPr sz="2800" spc="-90" dirty="0">
                <a:latin typeface="Arial"/>
                <a:cs typeface="Arial"/>
              </a:rPr>
              <a:t>to </a:t>
            </a:r>
            <a:r>
              <a:rPr sz="2800" spc="-210" dirty="0">
                <a:latin typeface="Arial"/>
                <a:cs typeface="Arial"/>
              </a:rPr>
              <a:t>span </a:t>
            </a:r>
            <a:r>
              <a:rPr sz="2800" spc="-15" dirty="0">
                <a:latin typeface="Arial"/>
                <a:cs typeface="Arial"/>
              </a:rPr>
              <a:t>a </a:t>
            </a:r>
            <a:r>
              <a:rPr sz="2800" spc="-130" dirty="0">
                <a:latin typeface="Arial"/>
                <a:cs typeface="Arial"/>
              </a:rPr>
              <a:t>valley, </a:t>
            </a:r>
            <a:r>
              <a:rPr sz="2800" spc="-85" dirty="0">
                <a:latin typeface="Arial"/>
                <a:cs typeface="Arial"/>
              </a:rPr>
              <a:t>road, </a:t>
            </a:r>
            <a:r>
              <a:rPr sz="2800" spc="-65" dirty="0">
                <a:latin typeface="Arial"/>
                <a:cs typeface="Arial"/>
              </a:rPr>
              <a:t>body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95" dirty="0">
                <a:latin typeface="Arial"/>
                <a:cs typeface="Arial"/>
              </a:rPr>
              <a:t>water  </a:t>
            </a:r>
            <a:r>
              <a:rPr sz="2800" spc="-85" dirty="0">
                <a:latin typeface="Arial"/>
                <a:cs typeface="Arial"/>
              </a:rPr>
              <a:t>or </a:t>
            </a:r>
            <a:r>
              <a:rPr sz="2800" spc="-135" dirty="0">
                <a:latin typeface="Arial"/>
                <a:cs typeface="Arial"/>
              </a:rPr>
              <a:t>other </a:t>
            </a:r>
            <a:r>
              <a:rPr sz="2800" spc="-155" dirty="0">
                <a:latin typeface="Arial"/>
                <a:cs typeface="Arial"/>
              </a:rPr>
              <a:t>physical </a:t>
            </a:r>
            <a:r>
              <a:rPr sz="2800" spc="-150" dirty="0">
                <a:latin typeface="Arial"/>
                <a:cs typeface="Arial"/>
              </a:rPr>
              <a:t>obstacle </a:t>
            </a:r>
            <a:r>
              <a:rPr sz="2800" spc="-25" dirty="0">
                <a:latin typeface="Arial"/>
                <a:cs typeface="Arial"/>
              </a:rPr>
              <a:t>for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165" dirty="0">
                <a:latin typeface="Arial"/>
                <a:cs typeface="Arial"/>
              </a:rPr>
              <a:t>purpose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90" dirty="0">
                <a:latin typeface="Arial"/>
                <a:cs typeface="Arial"/>
              </a:rPr>
              <a:t>passing  </a:t>
            </a:r>
            <a:r>
              <a:rPr sz="2800" spc="-140" dirty="0">
                <a:latin typeface="Arial"/>
                <a:cs typeface="Arial"/>
              </a:rPr>
              <a:t>over </a:t>
            </a:r>
            <a:r>
              <a:rPr sz="2800" spc="-175" dirty="0">
                <a:latin typeface="Arial"/>
                <a:cs typeface="Arial"/>
              </a:rPr>
              <a:t>the</a:t>
            </a:r>
            <a:r>
              <a:rPr sz="2800" spc="125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obstacle.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3352800"/>
            <a:ext cx="5562600" cy="3029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1312" y="1280160"/>
            <a:ext cx="8552815" cy="5001895"/>
            <a:chOff x="591312" y="1280160"/>
            <a:chExt cx="8552815" cy="5001895"/>
          </a:xfrm>
        </p:grpSpPr>
        <p:sp>
          <p:nvSpPr>
            <p:cNvPr id="3" name="object 3"/>
            <p:cNvSpPr/>
            <p:nvPr/>
          </p:nvSpPr>
          <p:spPr>
            <a:xfrm>
              <a:off x="3157728" y="1499616"/>
              <a:ext cx="2022348" cy="1345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51803" y="1958340"/>
              <a:ext cx="1981200" cy="14310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5135" y="3034283"/>
              <a:ext cx="2014727" cy="15118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515100" y="3662172"/>
              <a:ext cx="2090927" cy="153009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56303" y="4759451"/>
              <a:ext cx="2246376" cy="152247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466470"/>
            <a:ext cx="3749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90" dirty="0">
                <a:solidFill>
                  <a:srgbClr val="775F54"/>
                </a:solidFill>
                <a:latin typeface="Arial"/>
                <a:cs typeface="Arial"/>
              </a:rPr>
              <a:t>Types </a:t>
            </a:r>
            <a:r>
              <a:rPr sz="4400" spc="-5" dirty="0">
                <a:solidFill>
                  <a:srgbClr val="775F54"/>
                </a:solidFill>
                <a:latin typeface="Arial"/>
                <a:cs typeface="Arial"/>
              </a:rPr>
              <a:t>of</a:t>
            </a:r>
            <a:r>
              <a:rPr sz="4400" spc="-40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570685"/>
            <a:ext cx="2336800" cy="4237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85" dirty="0">
                <a:latin typeface="Arial"/>
                <a:cs typeface="Arial"/>
              </a:rPr>
              <a:t>Arch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3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370" dirty="0">
                <a:latin typeface="Arial"/>
                <a:cs typeface="Arial"/>
              </a:rPr>
              <a:t>Truss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DD8046"/>
              </a:buClr>
              <a:buFont typeface="Wingdings"/>
              <a:buChar char=""/>
            </a:pPr>
            <a:endParaRPr sz="35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30" dirty="0">
                <a:latin typeface="Arial"/>
                <a:cs typeface="Arial"/>
              </a:rPr>
              <a:t>Cantilever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D8046"/>
              </a:buClr>
              <a:buFont typeface="Wingdings"/>
              <a:buChar char=""/>
            </a:pPr>
            <a:endParaRPr sz="3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00" dirty="0">
                <a:latin typeface="Arial"/>
                <a:cs typeface="Arial"/>
              </a:rPr>
              <a:t>C</a:t>
            </a:r>
            <a:r>
              <a:rPr sz="2800" spc="-14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spc="-16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160" dirty="0">
                <a:latin typeface="Arial"/>
                <a:cs typeface="Arial"/>
              </a:rPr>
              <a:t>St</a:t>
            </a:r>
            <a:r>
              <a:rPr sz="2800" spc="-245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y</a:t>
            </a:r>
            <a:r>
              <a:rPr sz="2800" spc="-90" dirty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D8046"/>
              </a:buClr>
              <a:buFont typeface="Wingdings"/>
              <a:buChar char=""/>
            </a:pPr>
            <a:endParaRPr sz="355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75" dirty="0">
                <a:latin typeface="Arial"/>
                <a:cs typeface="Arial"/>
              </a:rPr>
              <a:t>Suspension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9998"/>
            <a:ext cx="6305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>
                <a:solidFill>
                  <a:srgbClr val="775F54"/>
                </a:solidFill>
                <a:latin typeface="Arial"/>
                <a:cs typeface="Arial"/>
              </a:rPr>
              <a:t>What </a:t>
            </a:r>
            <a:r>
              <a:rPr spc="-385" dirty="0">
                <a:solidFill>
                  <a:srgbClr val="775F54"/>
                </a:solidFill>
                <a:latin typeface="Arial"/>
                <a:cs typeface="Arial"/>
              </a:rPr>
              <a:t>makes </a:t>
            </a:r>
            <a:r>
              <a:rPr spc="-20" dirty="0">
                <a:solidFill>
                  <a:srgbClr val="775F54"/>
                </a:solidFill>
                <a:latin typeface="Arial"/>
                <a:cs typeface="Arial"/>
              </a:rPr>
              <a:t>a </a:t>
            </a:r>
            <a:r>
              <a:rPr spc="-65" dirty="0">
                <a:solidFill>
                  <a:srgbClr val="775F54"/>
                </a:solidFill>
                <a:latin typeface="Arial"/>
                <a:cs typeface="Arial"/>
              </a:rPr>
              <a:t>bridge </a:t>
            </a:r>
            <a:r>
              <a:rPr spc="-204" dirty="0">
                <a:solidFill>
                  <a:srgbClr val="775F54"/>
                </a:solidFill>
                <a:latin typeface="Arial"/>
                <a:cs typeface="Arial"/>
              </a:rPr>
              <a:t>stay</a:t>
            </a:r>
            <a:r>
              <a:rPr spc="-22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pc="-395" dirty="0">
                <a:solidFill>
                  <a:srgbClr val="775F54"/>
                </a:solidFill>
                <a:latin typeface="Arial"/>
                <a:cs typeface="Arial"/>
              </a:rPr>
              <a:t>up?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9869"/>
            <a:ext cx="3664585" cy="356425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3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70" dirty="0">
                <a:latin typeface="Arial"/>
                <a:cs typeface="Arial"/>
              </a:rPr>
              <a:t>Forces</a:t>
            </a:r>
            <a:endParaRPr sz="2800">
              <a:latin typeface="Arial"/>
              <a:cs typeface="Arial"/>
            </a:endParaRPr>
          </a:p>
          <a:p>
            <a:pPr marL="652780" marR="5080" lvl="1" indent="-273685">
              <a:lnSpc>
                <a:spcPct val="100000"/>
              </a:lnSpc>
              <a:spcBef>
                <a:spcPts val="63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200" dirty="0">
                <a:solidFill>
                  <a:srgbClr val="00FFFF"/>
                </a:solidFill>
                <a:latin typeface="Arial"/>
                <a:cs typeface="Arial"/>
              </a:rPr>
              <a:t>Compression </a:t>
            </a:r>
            <a:r>
              <a:rPr sz="2400" spc="-135" dirty="0">
                <a:latin typeface="Arial"/>
                <a:cs typeface="Arial"/>
              </a:rPr>
              <a:t>– </a:t>
            </a:r>
            <a:r>
              <a:rPr sz="2400" spc="-15" dirty="0">
                <a:latin typeface="Arial"/>
                <a:cs typeface="Arial"/>
              </a:rPr>
              <a:t>a </a:t>
            </a:r>
            <a:r>
              <a:rPr sz="2400" spc="-260" dirty="0">
                <a:latin typeface="Arial"/>
                <a:cs typeface="Arial"/>
              </a:rPr>
              <a:t>pushing  </a:t>
            </a:r>
            <a:r>
              <a:rPr sz="2400" spc="-70" dirty="0">
                <a:latin typeface="Arial"/>
                <a:cs typeface="Arial"/>
              </a:rPr>
              <a:t>or </a:t>
            </a:r>
            <a:r>
              <a:rPr sz="2400" spc="-160" dirty="0">
                <a:latin typeface="Arial"/>
                <a:cs typeface="Arial"/>
              </a:rPr>
              <a:t>squeezing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force</a:t>
            </a:r>
            <a:endParaRPr sz="2400">
              <a:latin typeface="Arial"/>
              <a:cs typeface="Arial"/>
            </a:endParaRPr>
          </a:p>
          <a:p>
            <a:pPr marL="652780" marR="440690" lvl="1" indent="-273685">
              <a:lnSpc>
                <a:spcPct val="100000"/>
              </a:lnSpc>
              <a:spcBef>
                <a:spcPts val="600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265" dirty="0">
                <a:solidFill>
                  <a:srgbClr val="FF3300"/>
                </a:solidFill>
                <a:latin typeface="Arial"/>
                <a:cs typeface="Arial"/>
              </a:rPr>
              <a:t>Tension </a:t>
            </a:r>
            <a:r>
              <a:rPr sz="2400" spc="-135" dirty="0">
                <a:latin typeface="Arial"/>
                <a:cs typeface="Arial"/>
              </a:rPr>
              <a:t>– </a:t>
            </a:r>
            <a:r>
              <a:rPr sz="2400" spc="-15" dirty="0">
                <a:latin typeface="Arial"/>
                <a:cs typeface="Arial"/>
              </a:rPr>
              <a:t>a </a:t>
            </a:r>
            <a:r>
              <a:rPr sz="2400" spc="-90" dirty="0">
                <a:latin typeface="Arial"/>
                <a:cs typeface="Arial"/>
              </a:rPr>
              <a:t>pulling </a:t>
            </a:r>
            <a:r>
              <a:rPr sz="2400" spc="-315" dirty="0">
                <a:latin typeface="Arial"/>
                <a:cs typeface="Arial"/>
              </a:rPr>
              <a:t>or  </a:t>
            </a:r>
            <a:r>
              <a:rPr sz="2400" spc="-135" dirty="0">
                <a:latin typeface="Arial"/>
                <a:cs typeface="Arial"/>
              </a:rPr>
              <a:t>stretching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force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93B6D2"/>
              </a:buClr>
              <a:buFont typeface="Arial"/>
              <a:buChar char=""/>
            </a:pPr>
            <a:endParaRPr sz="36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90" dirty="0">
                <a:latin typeface="Arial"/>
                <a:cs typeface="Arial"/>
              </a:rPr>
              <a:t>Demonstration</a:t>
            </a:r>
            <a:endParaRPr sz="2800">
              <a:latin typeface="Arial"/>
              <a:cs typeface="Arial"/>
            </a:endParaRPr>
          </a:p>
          <a:p>
            <a:pPr marL="652780" lvl="1" indent="-273685">
              <a:lnSpc>
                <a:spcPct val="100000"/>
              </a:lnSpc>
              <a:spcBef>
                <a:spcPts val="625"/>
              </a:spcBef>
              <a:buClr>
                <a:srgbClr val="93B6D2"/>
              </a:buClr>
              <a:buSzPct val="68750"/>
              <a:buChar char=""/>
              <a:tabLst>
                <a:tab pos="653415" algn="l"/>
              </a:tabLst>
            </a:pPr>
            <a:r>
              <a:rPr sz="2400" spc="-125" dirty="0">
                <a:latin typeface="Arial"/>
                <a:cs typeface="Arial"/>
              </a:rPr>
              <a:t>Make </a:t>
            </a:r>
            <a:r>
              <a:rPr sz="2400" spc="-150" dirty="0">
                <a:latin typeface="Arial"/>
                <a:cs typeface="Arial"/>
              </a:rPr>
              <a:t>groups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29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two…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56020" y="2702051"/>
            <a:ext cx="1228725" cy="771525"/>
            <a:chOff x="6256020" y="2702051"/>
            <a:chExt cx="1228725" cy="771525"/>
          </a:xfrm>
        </p:grpSpPr>
        <p:sp>
          <p:nvSpPr>
            <p:cNvPr id="5" name="object 5"/>
            <p:cNvSpPr/>
            <p:nvPr/>
          </p:nvSpPr>
          <p:spPr>
            <a:xfrm>
              <a:off x="6260592" y="2706623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1219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219200" y="762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60592" y="2706623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0" y="762000"/>
                  </a:moveTo>
                  <a:lnTo>
                    <a:pt x="1219200" y="7620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676900" y="4293108"/>
            <a:ext cx="2409825" cy="771525"/>
            <a:chOff x="5676900" y="4293108"/>
            <a:chExt cx="2409825" cy="771525"/>
          </a:xfrm>
        </p:grpSpPr>
        <p:sp>
          <p:nvSpPr>
            <p:cNvPr id="8" name="object 8"/>
            <p:cNvSpPr/>
            <p:nvPr/>
          </p:nvSpPr>
          <p:spPr>
            <a:xfrm>
              <a:off x="6269736" y="429768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12192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219200" y="762000"/>
                  </a:lnTo>
                  <a:lnTo>
                    <a:pt x="1219200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9736" y="4297680"/>
              <a:ext cx="1219200" cy="762000"/>
            </a:xfrm>
            <a:custGeom>
              <a:avLst/>
              <a:gdLst/>
              <a:ahLst/>
              <a:cxnLst/>
              <a:rect l="l" t="t" r="r" b="b"/>
              <a:pathLst>
                <a:path w="1219200" h="762000">
                  <a:moveTo>
                    <a:pt x="0" y="762000"/>
                  </a:moveTo>
                  <a:lnTo>
                    <a:pt x="1219200" y="7620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38772" y="437388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857250" y="0"/>
                  </a:moveTo>
                  <a:lnTo>
                    <a:pt x="8572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857250" y="457200"/>
                  </a:lnTo>
                  <a:lnTo>
                    <a:pt x="857250" y="609600"/>
                  </a:lnTo>
                  <a:lnTo>
                    <a:pt x="1143000" y="30480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38772" y="437388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0" y="152400"/>
                  </a:moveTo>
                  <a:lnTo>
                    <a:pt x="857250" y="152400"/>
                  </a:lnTo>
                  <a:lnTo>
                    <a:pt x="857250" y="0"/>
                  </a:lnTo>
                  <a:lnTo>
                    <a:pt x="1143000" y="304800"/>
                  </a:lnTo>
                  <a:lnTo>
                    <a:pt x="857250" y="609600"/>
                  </a:lnTo>
                  <a:lnTo>
                    <a:pt x="8572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1472" y="437388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285750" y="0"/>
                  </a:moveTo>
                  <a:lnTo>
                    <a:pt x="0" y="304800"/>
                  </a:lnTo>
                  <a:lnTo>
                    <a:pt x="285750" y="609600"/>
                  </a:lnTo>
                  <a:lnTo>
                    <a:pt x="285750" y="457200"/>
                  </a:lnTo>
                  <a:lnTo>
                    <a:pt x="1143000" y="457200"/>
                  </a:lnTo>
                  <a:lnTo>
                    <a:pt x="1143000" y="152400"/>
                  </a:lnTo>
                  <a:lnTo>
                    <a:pt x="285750" y="1524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81472" y="4373880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1143000" y="152400"/>
                  </a:moveTo>
                  <a:lnTo>
                    <a:pt x="285750" y="152400"/>
                  </a:lnTo>
                  <a:lnTo>
                    <a:pt x="285750" y="0"/>
                  </a:lnTo>
                  <a:lnTo>
                    <a:pt x="0" y="304800"/>
                  </a:lnTo>
                  <a:lnTo>
                    <a:pt x="285750" y="609600"/>
                  </a:lnTo>
                  <a:lnTo>
                    <a:pt x="285750" y="457200"/>
                  </a:lnTo>
                  <a:lnTo>
                    <a:pt x="1143000" y="457200"/>
                  </a:lnTo>
                  <a:lnTo>
                    <a:pt x="114300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847844" y="2778251"/>
            <a:ext cx="1152525" cy="619125"/>
            <a:chOff x="4847844" y="2778251"/>
            <a:chExt cx="1152525" cy="619125"/>
          </a:xfrm>
        </p:grpSpPr>
        <p:sp>
          <p:nvSpPr>
            <p:cNvPr id="15" name="object 15"/>
            <p:cNvSpPr/>
            <p:nvPr/>
          </p:nvSpPr>
          <p:spPr>
            <a:xfrm>
              <a:off x="4852416" y="2782823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857250" y="0"/>
                  </a:moveTo>
                  <a:lnTo>
                    <a:pt x="8572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857250" y="457200"/>
                  </a:lnTo>
                  <a:lnTo>
                    <a:pt x="857250" y="609600"/>
                  </a:lnTo>
                  <a:lnTo>
                    <a:pt x="1143000" y="30480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2416" y="2782823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0" y="152400"/>
                  </a:moveTo>
                  <a:lnTo>
                    <a:pt x="857250" y="152400"/>
                  </a:lnTo>
                  <a:lnTo>
                    <a:pt x="857250" y="0"/>
                  </a:lnTo>
                  <a:lnTo>
                    <a:pt x="1143000" y="304800"/>
                  </a:lnTo>
                  <a:lnTo>
                    <a:pt x="857250" y="609600"/>
                  </a:lnTo>
                  <a:lnTo>
                    <a:pt x="8572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740395" y="2778251"/>
            <a:ext cx="1152525" cy="619125"/>
            <a:chOff x="7740395" y="2778251"/>
            <a:chExt cx="1152525" cy="619125"/>
          </a:xfrm>
        </p:grpSpPr>
        <p:sp>
          <p:nvSpPr>
            <p:cNvPr id="18" name="object 18"/>
            <p:cNvSpPr/>
            <p:nvPr/>
          </p:nvSpPr>
          <p:spPr>
            <a:xfrm>
              <a:off x="7744967" y="2782823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285750" y="0"/>
                  </a:moveTo>
                  <a:lnTo>
                    <a:pt x="0" y="304800"/>
                  </a:lnTo>
                  <a:lnTo>
                    <a:pt x="285750" y="609600"/>
                  </a:lnTo>
                  <a:lnTo>
                    <a:pt x="285750" y="457200"/>
                  </a:lnTo>
                  <a:lnTo>
                    <a:pt x="1143000" y="457200"/>
                  </a:lnTo>
                  <a:lnTo>
                    <a:pt x="1143000" y="152400"/>
                  </a:lnTo>
                  <a:lnTo>
                    <a:pt x="285750" y="1524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744967" y="2782823"/>
              <a:ext cx="1143000" cy="609600"/>
            </a:xfrm>
            <a:custGeom>
              <a:avLst/>
              <a:gdLst/>
              <a:ahLst/>
              <a:cxnLst/>
              <a:rect l="l" t="t" r="r" b="b"/>
              <a:pathLst>
                <a:path w="1143000" h="609600">
                  <a:moveTo>
                    <a:pt x="1143000" y="152400"/>
                  </a:moveTo>
                  <a:lnTo>
                    <a:pt x="285750" y="152400"/>
                  </a:lnTo>
                  <a:lnTo>
                    <a:pt x="285750" y="0"/>
                  </a:lnTo>
                  <a:lnTo>
                    <a:pt x="0" y="304800"/>
                  </a:lnTo>
                  <a:lnTo>
                    <a:pt x="285750" y="609600"/>
                  </a:lnTo>
                  <a:lnTo>
                    <a:pt x="285750" y="457200"/>
                  </a:lnTo>
                  <a:lnTo>
                    <a:pt x="1143000" y="457200"/>
                  </a:lnTo>
                  <a:lnTo>
                    <a:pt x="114300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6470"/>
            <a:ext cx="2842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5" dirty="0">
                <a:solidFill>
                  <a:srgbClr val="775F54"/>
                </a:solidFill>
                <a:latin typeface="Arial"/>
                <a:cs typeface="Arial"/>
              </a:rPr>
              <a:t>Arch</a:t>
            </a:r>
            <a:r>
              <a:rPr sz="4400" spc="-8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3357"/>
            <a:ext cx="4274820" cy="2674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740" marR="98425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20" dirty="0">
                <a:solidFill>
                  <a:srgbClr val="66FF33"/>
                </a:solidFill>
                <a:latin typeface="Arial"/>
                <a:cs typeface="Arial"/>
              </a:rPr>
              <a:t>Keystone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70" dirty="0">
                <a:latin typeface="Arial"/>
                <a:cs typeface="Arial"/>
              </a:rPr>
              <a:t>the </a:t>
            </a:r>
            <a:r>
              <a:rPr sz="2800" spc="-105" dirty="0">
                <a:latin typeface="Arial"/>
                <a:cs typeface="Arial"/>
              </a:rPr>
              <a:t>wedge-  </a:t>
            </a:r>
            <a:r>
              <a:rPr sz="2800" spc="-165" dirty="0">
                <a:latin typeface="Arial"/>
                <a:cs typeface="Arial"/>
              </a:rPr>
              <a:t>shaped </a:t>
            </a:r>
            <a:r>
              <a:rPr sz="2800" spc="-229" dirty="0">
                <a:latin typeface="Arial"/>
                <a:cs typeface="Arial"/>
              </a:rPr>
              <a:t>stone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75" dirty="0">
                <a:latin typeface="Arial"/>
                <a:cs typeface="Arial"/>
              </a:rPr>
              <a:t>an </a:t>
            </a:r>
            <a:r>
              <a:rPr sz="2800" spc="-140" dirty="0">
                <a:latin typeface="Arial"/>
                <a:cs typeface="Arial"/>
              </a:rPr>
              <a:t>arch  </a:t>
            </a:r>
            <a:r>
              <a:rPr sz="2800" spc="-100" dirty="0">
                <a:latin typeface="Arial"/>
                <a:cs typeface="Arial"/>
              </a:rPr>
              <a:t>that </a:t>
            </a:r>
            <a:r>
              <a:rPr sz="2800" spc="-215" dirty="0">
                <a:latin typeface="Arial"/>
                <a:cs typeface="Arial"/>
              </a:rPr>
              <a:t>locks </a:t>
            </a:r>
            <a:r>
              <a:rPr sz="2800" spc="-170" dirty="0">
                <a:latin typeface="Arial"/>
                <a:cs typeface="Arial"/>
              </a:rPr>
              <a:t>its </a:t>
            </a:r>
            <a:r>
              <a:rPr sz="2800" spc="-90" dirty="0">
                <a:latin typeface="Arial"/>
                <a:cs typeface="Arial"/>
              </a:rPr>
              <a:t>parts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14" dirty="0">
                <a:latin typeface="Arial"/>
                <a:cs typeface="Arial"/>
              </a:rPr>
              <a:t>together</a:t>
            </a:r>
            <a:endParaRPr sz="28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20" dirty="0">
                <a:solidFill>
                  <a:srgbClr val="FF3300"/>
                </a:solidFill>
                <a:latin typeface="Arial"/>
                <a:cs typeface="Arial"/>
              </a:rPr>
              <a:t>Abutments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210" dirty="0">
                <a:latin typeface="Arial"/>
                <a:cs typeface="Arial"/>
              </a:rPr>
              <a:t>structures  </a:t>
            </a:r>
            <a:r>
              <a:rPr sz="2800" spc="-100" dirty="0">
                <a:latin typeface="Arial"/>
                <a:cs typeface="Arial"/>
              </a:rPr>
              <a:t>that </a:t>
            </a:r>
            <a:r>
              <a:rPr sz="2800" spc="-135" dirty="0">
                <a:latin typeface="Arial"/>
                <a:cs typeface="Arial"/>
              </a:rPr>
              <a:t>support </a:t>
            </a:r>
            <a:r>
              <a:rPr sz="2800" spc="-170" dirty="0">
                <a:latin typeface="Arial"/>
                <a:cs typeface="Arial"/>
              </a:rPr>
              <a:t>the </a:t>
            </a:r>
            <a:r>
              <a:rPr sz="2800" spc="-245" dirty="0">
                <a:latin typeface="Arial"/>
                <a:cs typeface="Arial"/>
              </a:rPr>
              <a:t>ends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70" dirty="0">
                <a:latin typeface="Arial"/>
                <a:cs typeface="Arial"/>
              </a:rPr>
              <a:t>the  </a:t>
            </a:r>
            <a:r>
              <a:rPr sz="2800" spc="-45" dirty="0">
                <a:latin typeface="Arial"/>
                <a:cs typeface="Arial"/>
              </a:rPr>
              <a:t>bridge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80588" y="4233862"/>
            <a:ext cx="5640705" cy="2028825"/>
            <a:chOff x="3180588" y="4233862"/>
            <a:chExt cx="5640705" cy="2028825"/>
          </a:xfrm>
        </p:grpSpPr>
        <p:sp>
          <p:nvSpPr>
            <p:cNvPr id="5" name="object 5"/>
            <p:cNvSpPr/>
            <p:nvPr/>
          </p:nvSpPr>
          <p:spPr>
            <a:xfrm>
              <a:off x="6276975" y="4274311"/>
              <a:ext cx="1730375" cy="1972945"/>
            </a:xfrm>
            <a:custGeom>
              <a:avLst/>
              <a:gdLst/>
              <a:ahLst/>
              <a:cxnLst/>
              <a:rect l="l" t="t" r="r" b="b"/>
              <a:pathLst>
                <a:path w="1730375" h="1972945">
                  <a:moveTo>
                    <a:pt x="113284" y="0"/>
                  </a:moveTo>
                  <a:lnTo>
                    <a:pt x="0" y="556768"/>
                  </a:lnTo>
                  <a:lnTo>
                    <a:pt x="48781" y="567574"/>
                  </a:lnTo>
                  <a:lnTo>
                    <a:pt x="97033" y="580014"/>
                  </a:lnTo>
                  <a:lnTo>
                    <a:pt x="144717" y="594065"/>
                  </a:lnTo>
                  <a:lnTo>
                    <a:pt x="191796" y="609706"/>
                  </a:lnTo>
                  <a:lnTo>
                    <a:pt x="238234" y="626915"/>
                  </a:lnTo>
                  <a:lnTo>
                    <a:pt x="283993" y="645670"/>
                  </a:lnTo>
                  <a:lnTo>
                    <a:pt x="329036" y="665949"/>
                  </a:lnTo>
                  <a:lnTo>
                    <a:pt x="373327" y="687730"/>
                  </a:lnTo>
                  <a:lnTo>
                    <a:pt x="416827" y="710991"/>
                  </a:lnTo>
                  <a:lnTo>
                    <a:pt x="459501" y="735711"/>
                  </a:lnTo>
                  <a:lnTo>
                    <a:pt x="501311" y="761866"/>
                  </a:lnTo>
                  <a:lnTo>
                    <a:pt x="542220" y="789437"/>
                  </a:lnTo>
                  <a:lnTo>
                    <a:pt x="582191" y="818399"/>
                  </a:lnTo>
                  <a:lnTo>
                    <a:pt x="621187" y="848733"/>
                  </a:lnTo>
                  <a:lnTo>
                    <a:pt x="659171" y="880415"/>
                  </a:lnTo>
                  <a:lnTo>
                    <a:pt x="696106" y="913424"/>
                  </a:lnTo>
                  <a:lnTo>
                    <a:pt x="731954" y="947738"/>
                  </a:lnTo>
                  <a:lnTo>
                    <a:pt x="766679" y="983335"/>
                  </a:lnTo>
                  <a:lnTo>
                    <a:pt x="800244" y="1020193"/>
                  </a:lnTo>
                  <a:lnTo>
                    <a:pt x="832611" y="1058291"/>
                  </a:lnTo>
                  <a:lnTo>
                    <a:pt x="863633" y="1097434"/>
                  </a:lnTo>
                  <a:lnTo>
                    <a:pt x="893213" y="1137513"/>
                  </a:lnTo>
                  <a:lnTo>
                    <a:pt x="921336" y="1178487"/>
                  </a:lnTo>
                  <a:lnTo>
                    <a:pt x="947988" y="1220314"/>
                  </a:lnTo>
                  <a:lnTo>
                    <a:pt x="973155" y="1262956"/>
                  </a:lnTo>
                  <a:lnTo>
                    <a:pt x="996821" y="1306369"/>
                  </a:lnTo>
                  <a:lnTo>
                    <a:pt x="1018971" y="1350515"/>
                  </a:lnTo>
                  <a:lnTo>
                    <a:pt x="1039591" y="1395352"/>
                  </a:lnTo>
                  <a:lnTo>
                    <a:pt x="1058666" y="1440839"/>
                  </a:lnTo>
                  <a:lnTo>
                    <a:pt x="1076182" y="1486936"/>
                  </a:lnTo>
                  <a:lnTo>
                    <a:pt x="1092123" y="1533602"/>
                  </a:lnTo>
                  <a:lnTo>
                    <a:pt x="1106474" y="1580796"/>
                  </a:lnTo>
                  <a:lnTo>
                    <a:pt x="1119222" y="1628478"/>
                  </a:lnTo>
                  <a:lnTo>
                    <a:pt x="1130351" y="1676606"/>
                  </a:lnTo>
                  <a:lnTo>
                    <a:pt x="1139846" y="1725140"/>
                  </a:lnTo>
                  <a:lnTo>
                    <a:pt x="1147693" y="1774039"/>
                  </a:lnTo>
                  <a:lnTo>
                    <a:pt x="1153877" y="1823263"/>
                  </a:lnTo>
                  <a:lnTo>
                    <a:pt x="1158384" y="1872771"/>
                  </a:lnTo>
                  <a:lnTo>
                    <a:pt x="1161197" y="1922522"/>
                  </a:lnTo>
                  <a:lnTo>
                    <a:pt x="1162303" y="1972475"/>
                  </a:lnTo>
                  <a:lnTo>
                    <a:pt x="1730375" y="1969719"/>
                  </a:lnTo>
                  <a:lnTo>
                    <a:pt x="1729533" y="1920059"/>
                  </a:lnTo>
                  <a:lnTo>
                    <a:pt x="1727474" y="1870534"/>
                  </a:lnTo>
                  <a:lnTo>
                    <a:pt x="1724208" y="1821163"/>
                  </a:lnTo>
                  <a:lnTo>
                    <a:pt x="1719739" y="1771967"/>
                  </a:lnTo>
                  <a:lnTo>
                    <a:pt x="1714077" y="1722967"/>
                  </a:lnTo>
                  <a:lnTo>
                    <a:pt x="1707229" y="1674183"/>
                  </a:lnTo>
                  <a:lnTo>
                    <a:pt x="1699202" y="1625637"/>
                  </a:lnTo>
                  <a:lnTo>
                    <a:pt x="1690003" y="1577349"/>
                  </a:lnTo>
                  <a:lnTo>
                    <a:pt x="1679641" y="1529340"/>
                  </a:lnTo>
                  <a:lnTo>
                    <a:pt x="1668122" y="1481631"/>
                  </a:lnTo>
                  <a:lnTo>
                    <a:pt x="1655453" y="1434242"/>
                  </a:lnTo>
                  <a:lnTo>
                    <a:pt x="1641644" y="1387194"/>
                  </a:lnTo>
                  <a:lnTo>
                    <a:pt x="1626700" y="1340508"/>
                  </a:lnTo>
                  <a:lnTo>
                    <a:pt x="1610629" y="1294204"/>
                  </a:lnTo>
                  <a:lnTo>
                    <a:pt x="1593440" y="1248304"/>
                  </a:lnTo>
                  <a:lnTo>
                    <a:pt x="1575138" y="1202828"/>
                  </a:lnTo>
                  <a:lnTo>
                    <a:pt x="1555733" y="1157796"/>
                  </a:lnTo>
                  <a:lnTo>
                    <a:pt x="1535230" y="1113230"/>
                  </a:lnTo>
                  <a:lnTo>
                    <a:pt x="1513638" y="1069150"/>
                  </a:lnTo>
                  <a:lnTo>
                    <a:pt x="1490965" y="1025578"/>
                  </a:lnTo>
                  <a:lnTo>
                    <a:pt x="1467217" y="982533"/>
                  </a:lnTo>
                  <a:lnTo>
                    <a:pt x="1442402" y="940036"/>
                  </a:lnTo>
                  <a:lnTo>
                    <a:pt x="1416527" y="898109"/>
                  </a:lnTo>
                  <a:lnTo>
                    <a:pt x="1389601" y="856772"/>
                  </a:lnTo>
                  <a:lnTo>
                    <a:pt x="1361629" y="816045"/>
                  </a:lnTo>
                  <a:lnTo>
                    <a:pt x="1332621" y="775950"/>
                  </a:lnTo>
                  <a:lnTo>
                    <a:pt x="1302583" y="736507"/>
                  </a:lnTo>
                  <a:lnTo>
                    <a:pt x="1271524" y="697738"/>
                  </a:lnTo>
                  <a:lnTo>
                    <a:pt x="1239533" y="659729"/>
                  </a:lnTo>
                  <a:lnTo>
                    <a:pt x="1206685" y="622593"/>
                  </a:lnTo>
                  <a:lnTo>
                    <a:pt x="1172998" y="586339"/>
                  </a:lnTo>
                  <a:lnTo>
                    <a:pt x="1138491" y="550979"/>
                  </a:lnTo>
                  <a:lnTo>
                    <a:pt x="1103183" y="516524"/>
                  </a:lnTo>
                  <a:lnTo>
                    <a:pt x="1067092" y="482987"/>
                  </a:lnTo>
                  <a:lnTo>
                    <a:pt x="1030237" y="450377"/>
                  </a:lnTo>
                  <a:lnTo>
                    <a:pt x="992638" y="418707"/>
                  </a:lnTo>
                  <a:lnTo>
                    <a:pt x="954313" y="387988"/>
                  </a:lnTo>
                  <a:lnTo>
                    <a:pt x="915281" y="358230"/>
                  </a:lnTo>
                  <a:lnTo>
                    <a:pt x="875560" y="329446"/>
                  </a:lnTo>
                  <a:lnTo>
                    <a:pt x="835171" y="301646"/>
                  </a:lnTo>
                  <a:lnTo>
                    <a:pt x="794131" y="274843"/>
                  </a:lnTo>
                  <a:lnTo>
                    <a:pt x="752459" y="249047"/>
                  </a:lnTo>
                  <a:lnTo>
                    <a:pt x="710174" y="224269"/>
                  </a:lnTo>
                  <a:lnTo>
                    <a:pt x="667295" y="200521"/>
                  </a:lnTo>
                  <a:lnTo>
                    <a:pt x="623841" y="177814"/>
                  </a:lnTo>
                  <a:lnTo>
                    <a:pt x="579831" y="156160"/>
                  </a:lnTo>
                  <a:lnTo>
                    <a:pt x="535284" y="135570"/>
                  </a:lnTo>
                  <a:lnTo>
                    <a:pt x="490218" y="116055"/>
                  </a:lnTo>
                  <a:lnTo>
                    <a:pt x="444652" y="97627"/>
                  </a:lnTo>
                  <a:lnTo>
                    <a:pt x="398606" y="80296"/>
                  </a:lnTo>
                  <a:lnTo>
                    <a:pt x="352097" y="64075"/>
                  </a:lnTo>
                  <a:lnTo>
                    <a:pt x="305145" y="48973"/>
                  </a:lnTo>
                  <a:lnTo>
                    <a:pt x="257769" y="35004"/>
                  </a:lnTo>
                  <a:lnTo>
                    <a:pt x="209988" y="22178"/>
                  </a:lnTo>
                  <a:lnTo>
                    <a:pt x="161819" y="10506"/>
                  </a:lnTo>
                  <a:lnTo>
                    <a:pt x="113284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76975" y="4274311"/>
              <a:ext cx="1730375" cy="1972945"/>
            </a:xfrm>
            <a:custGeom>
              <a:avLst/>
              <a:gdLst/>
              <a:ahLst/>
              <a:cxnLst/>
              <a:rect l="l" t="t" r="r" b="b"/>
              <a:pathLst>
                <a:path w="1730375" h="1972945">
                  <a:moveTo>
                    <a:pt x="0" y="556768"/>
                  </a:moveTo>
                  <a:lnTo>
                    <a:pt x="48781" y="567574"/>
                  </a:lnTo>
                  <a:lnTo>
                    <a:pt x="97033" y="580014"/>
                  </a:lnTo>
                  <a:lnTo>
                    <a:pt x="144717" y="594065"/>
                  </a:lnTo>
                  <a:lnTo>
                    <a:pt x="191796" y="609706"/>
                  </a:lnTo>
                  <a:lnTo>
                    <a:pt x="238234" y="626915"/>
                  </a:lnTo>
                  <a:lnTo>
                    <a:pt x="283993" y="645670"/>
                  </a:lnTo>
                  <a:lnTo>
                    <a:pt x="329036" y="665949"/>
                  </a:lnTo>
                  <a:lnTo>
                    <a:pt x="373327" y="687730"/>
                  </a:lnTo>
                  <a:lnTo>
                    <a:pt x="416827" y="710991"/>
                  </a:lnTo>
                  <a:lnTo>
                    <a:pt x="459501" y="735711"/>
                  </a:lnTo>
                  <a:lnTo>
                    <a:pt x="501311" y="761866"/>
                  </a:lnTo>
                  <a:lnTo>
                    <a:pt x="542220" y="789437"/>
                  </a:lnTo>
                  <a:lnTo>
                    <a:pt x="582191" y="818399"/>
                  </a:lnTo>
                  <a:lnTo>
                    <a:pt x="621187" y="848733"/>
                  </a:lnTo>
                  <a:lnTo>
                    <a:pt x="659171" y="880415"/>
                  </a:lnTo>
                  <a:lnTo>
                    <a:pt x="696106" y="913424"/>
                  </a:lnTo>
                  <a:lnTo>
                    <a:pt x="731954" y="947738"/>
                  </a:lnTo>
                  <a:lnTo>
                    <a:pt x="766679" y="983335"/>
                  </a:lnTo>
                  <a:lnTo>
                    <a:pt x="800244" y="1020193"/>
                  </a:lnTo>
                  <a:lnTo>
                    <a:pt x="832611" y="1058291"/>
                  </a:lnTo>
                  <a:lnTo>
                    <a:pt x="863633" y="1097434"/>
                  </a:lnTo>
                  <a:lnTo>
                    <a:pt x="893213" y="1137513"/>
                  </a:lnTo>
                  <a:lnTo>
                    <a:pt x="921336" y="1178487"/>
                  </a:lnTo>
                  <a:lnTo>
                    <a:pt x="947988" y="1220314"/>
                  </a:lnTo>
                  <a:lnTo>
                    <a:pt x="973155" y="1262956"/>
                  </a:lnTo>
                  <a:lnTo>
                    <a:pt x="996821" y="1306369"/>
                  </a:lnTo>
                  <a:lnTo>
                    <a:pt x="1018971" y="1350515"/>
                  </a:lnTo>
                  <a:lnTo>
                    <a:pt x="1039591" y="1395352"/>
                  </a:lnTo>
                  <a:lnTo>
                    <a:pt x="1058666" y="1440839"/>
                  </a:lnTo>
                  <a:lnTo>
                    <a:pt x="1076182" y="1486936"/>
                  </a:lnTo>
                  <a:lnTo>
                    <a:pt x="1092123" y="1533602"/>
                  </a:lnTo>
                  <a:lnTo>
                    <a:pt x="1106474" y="1580796"/>
                  </a:lnTo>
                  <a:lnTo>
                    <a:pt x="1119222" y="1628478"/>
                  </a:lnTo>
                  <a:lnTo>
                    <a:pt x="1130351" y="1676606"/>
                  </a:lnTo>
                  <a:lnTo>
                    <a:pt x="1139846" y="1725140"/>
                  </a:lnTo>
                  <a:lnTo>
                    <a:pt x="1147693" y="1774039"/>
                  </a:lnTo>
                  <a:lnTo>
                    <a:pt x="1153877" y="1823263"/>
                  </a:lnTo>
                  <a:lnTo>
                    <a:pt x="1158384" y="1872771"/>
                  </a:lnTo>
                  <a:lnTo>
                    <a:pt x="1161197" y="1922522"/>
                  </a:lnTo>
                  <a:lnTo>
                    <a:pt x="1162303" y="1972475"/>
                  </a:lnTo>
                  <a:lnTo>
                    <a:pt x="1730375" y="1969719"/>
                  </a:lnTo>
                  <a:lnTo>
                    <a:pt x="1729533" y="1920059"/>
                  </a:lnTo>
                  <a:lnTo>
                    <a:pt x="1727474" y="1870534"/>
                  </a:lnTo>
                  <a:lnTo>
                    <a:pt x="1724208" y="1821163"/>
                  </a:lnTo>
                  <a:lnTo>
                    <a:pt x="1719739" y="1771967"/>
                  </a:lnTo>
                  <a:lnTo>
                    <a:pt x="1714077" y="1722967"/>
                  </a:lnTo>
                  <a:lnTo>
                    <a:pt x="1707229" y="1674183"/>
                  </a:lnTo>
                  <a:lnTo>
                    <a:pt x="1699202" y="1625637"/>
                  </a:lnTo>
                  <a:lnTo>
                    <a:pt x="1690003" y="1577349"/>
                  </a:lnTo>
                  <a:lnTo>
                    <a:pt x="1679641" y="1529340"/>
                  </a:lnTo>
                  <a:lnTo>
                    <a:pt x="1668122" y="1481631"/>
                  </a:lnTo>
                  <a:lnTo>
                    <a:pt x="1655453" y="1434242"/>
                  </a:lnTo>
                  <a:lnTo>
                    <a:pt x="1641644" y="1387194"/>
                  </a:lnTo>
                  <a:lnTo>
                    <a:pt x="1626700" y="1340508"/>
                  </a:lnTo>
                  <a:lnTo>
                    <a:pt x="1610629" y="1294204"/>
                  </a:lnTo>
                  <a:lnTo>
                    <a:pt x="1593440" y="1248304"/>
                  </a:lnTo>
                  <a:lnTo>
                    <a:pt x="1575138" y="1202828"/>
                  </a:lnTo>
                  <a:lnTo>
                    <a:pt x="1555733" y="1157796"/>
                  </a:lnTo>
                  <a:lnTo>
                    <a:pt x="1535230" y="1113230"/>
                  </a:lnTo>
                  <a:lnTo>
                    <a:pt x="1513638" y="1069150"/>
                  </a:lnTo>
                  <a:lnTo>
                    <a:pt x="1490965" y="1025578"/>
                  </a:lnTo>
                  <a:lnTo>
                    <a:pt x="1467217" y="982533"/>
                  </a:lnTo>
                  <a:lnTo>
                    <a:pt x="1442402" y="940036"/>
                  </a:lnTo>
                  <a:lnTo>
                    <a:pt x="1416527" y="898109"/>
                  </a:lnTo>
                  <a:lnTo>
                    <a:pt x="1389601" y="856772"/>
                  </a:lnTo>
                  <a:lnTo>
                    <a:pt x="1361629" y="816045"/>
                  </a:lnTo>
                  <a:lnTo>
                    <a:pt x="1332621" y="775950"/>
                  </a:lnTo>
                  <a:lnTo>
                    <a:pt x="1302583" y="736507"/>
                  </a:lnTo>
                  <a:lnTo>
                    <a:pt x="1271524" y="697738"/>
                  </a:lnTo>
                  <a:lnTo>
                    <a:pt x="1239533" y="659729"/>
                  </a:lnTo>
                  <a:lnTo>
                    <a:pt x="1206685" y="622593"/>
                  </a:lnTo>
                  <a:lnTo>
                    <a:pt x="1172998" y="586339"/>
                  </a:lnTo>
                  <a:lnTo>
                    <a:pt x="1138491" y="550979"/>
                  </a:lnTo>
                  <a:lnTo>
                    <a:pt x="1103183" y="516524"/>
                  </a:lnTo>
                  <a:lnTo>
                    <a:pt x="1067092" y="482987"/>
                  </a:lnTo>
                  <a:lnTo>
                    <a:pt x="1030237" y="450377"/>
                  </a:lnTo>
                  <a:lnTo>
                    <a:pt x="992638" y="418707"/>
                  </a:lnTo>
                  <a:lnTo>
                    <a:pt x="954313" y="387988"/>
                  </a:lnTo>
                  <a:lnTo>
                    <a:pt x="915281" y="358230"/>
                  </a:lnTo>
                  <a:lnTo>
                    <a:pt x="875560" y="329446"/>
                  </a:lnTo>
                  <a:lnTo>
                    <a:pt x="835171" y="301646"/>
                  </a:lnTo>
                  <a:lnTo>
                    <a:pt x="794131" y="274843"/>
                  </a:lnTo>
                  <a:lnTo>
                    <a:pt x="752459" y="249047"/>
                  </a:lnTo>
                  <a:lnTo>
                    <a:pt x="710174" y="224269"/>
                  </a:lnTo>
                  <a:lnTo>
                    <a:pt x="667295" y="200521"/>
                  </a:lnTo>
                  <a:lnTo>
                    <a:pt x="623841" y="177814"/>
                  </a:lnTo>
                  <a:lnTo>
                    <a:pt x="579831" y="156160"/>
                  </a:lnTo>
                  <a:lnTo>
                    <a:pt x="535284" y="135570"/>
                  </a:lnTo>
                  <a:lnTo>
                    <a:pt x="490218" y="116055"/>
                  </a:lnTo>
                  <a:lnTo>
                    <a:pt x="444652" y="97627"/>
                  </a:lnTo>
                  <a:lnTo>
                    <a:pt x="398606" y="80296"/>
                  </a:lnTo>
                  <a:lnTo>
                    <a:pt x="352097" y="64075"/>
                  </a:lnTo>
                  <a:lnTo>
                    <a:pt x="305145" y="48973"/>
                  </a:lnTo>
                  <a:lnTo>
                    <a:pt x="257769" y="35004"/>
                  </a:lnTo>
                  <a:lnTo>
                    <a:pt x="209988" y="22178"/>
                  </a:lnTo>
                  <a:lnTo>
                    <a:pt x="161819" y="10506"/>
                  </a:lnTo>
                  <a:lnTo>
                    <a:pt x="113284" y="0"/>
                  </a:lnTo>
                  <a:lnTo>
                    <a:pt x="0" y="556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8275" y="4285360"/>
              <a:ext cx="1730375" cy="1972945"/>
            </a:xfrm>
            <a:custGeom>
              <a:avLst/>
              <a:gdLst/>
              <a:ahLst/>
              <a:cxnLst/>
              <a:rect l="l" t="t" r="r" b="b"/>
              <a:pathLst>
                <a:path w="1730375" h="1972945">
                  <a:moveTo>
                    <a:pt x="1617090" y="0"/>
                  </a:moveTo>
                  <a:lnTo>
                    <a:pt x="1568555" y="10506"/>
                  </a:lnTo>
                  <a:lnTo>
                    <a:pt x="1520386" y="22179"/>
                  </a:lnTo>
                  <a:lnTo>
                    <a:pt x="1472605" y="35008"/>
                  </a:lnTo>
                  <a:lnTo>
                    <a:pt x="1425229" y="48980"/>
                  </a:lnTo>
                  <a:lnTo>
                    <a:pt x="1378277" y="64084"/>
                  </a:lnTo>
                  <a:lnTo>
                    <a:pt x="1331768" y="80310"/>
                  </a:lnTo>
                  <a:lnTo>
                    <a:pt x="1285722" y="97645"/>
                  </a:lnTo>
                  <a:lnTo>
                    <a:pt x="1240156" y="116078"/>
                  </a:lnTo>
                  <a:lnTo>
                    <a:pt x="1195090" y="135597"/>
                  </a:lnTo>
                  <a:lnTo>
                    <a:pt x="1150543" y="156192"/>
                  </a:lnTo>
                  <a:lnTo>
                    <a:pt x="1106533" y="177850"/>
                  </a:lnTo>
                  <a:lnTo>
                    <a:pt x="1063079" y="200561"/>
                  </a:lnTo>
                  <a:lnTo>
                    <a:pt x="1020200" y="224313"/>
                  </a:lnTo>
                  <a:lnTo>
                    <a:pt x="977915" y="249094"/>
                  </a:lnTo>
                  <a:lnTo>
                    <a:pt x="936243" y="274894"/>
                  </a:lnTo>
                  <a:lnTo>
                    <a:pt x="895203" y="301700"/>
                  </a:lnTo>
                  <a:lnTo>
                    <a:pt x="854814" y="329501"/>
                  </a:lnTo>
                  <a:lnTo>
                    <a:pt x="815093" y="358286"/>
                  </a:lnTo>
                  <a:lnTo>
                    <a:pt x="776061" y="388044"/>
                  </a:lnTo>
                  <a:lnTo>
                    <a:pt x="737736" y="418763"/>
                  </a:lnTo>
                  <a:lnTo>
                    <a:pt x="700137" y="450431"/>
                  </a:lnTo>
                  <a:lnTo>
                    <a:pt x="663282" y="483037"/>
                  </a:lnTo>
                  <a:lnTo>
                    <a:pt x="627191" y="516570"/>
                  </a:lnTo>
                  <a:lnTo>
                    <a:pt x="591883" y="551019"/>
                  </a:lnTo>
                  <a:lnTo>
                    <a:pt x="557376" y="586371"/>
                  </a:lnTo>
                  <a:lnTo>
                    <a:pt x="523689" y="622616"/>
                  </a:lnTo>
                  <a:lnTo>
                    <a:pt x="490841" y="659742"/>
                  </a:lnTo>
                  <a:lnTo>
                    <a:pt x="458850" y="697738"/>
                  </a:lnTo>
                  <a:lnTo>
                    <a:pt x="427791" y="736508"/>
                  </a:lnTo>
                  <a:lnTo>
                    <a:pt x="397753" y="775951"/>
                  </a:lnTo>
                  <a:lnTo>
                    <a:pt x="368745" y="816047"/>
                  </a:lnTo>
                  <a:lnTo>
                    <a:pt x="340773" y="856775"/>
                  </a:lnTo>
                  <a:lnTo>
                    <a:pt x="313847" y="898115"/>
                  </a:lnTo>
                  <a:lnTo>
                    <a:pt x="287972" y="940044"/>
                  </a:lnTo>
                  <a:lnTo>
                    <a:pt x="263157" y="982543"/>
                  </a:lnTo>
                  <a:lnTo>
                    <a:pt x="239409" y="1025590"/>
                  </a:lnTo>
                  <a:lnTo>
                    <a:pt x="216736" y="1069166"/>
                  </a:lnTo>
                  <a:lnTo>
                    <a:pt x="195144" y="1113249"/>
                  </a:lnTo>
                  <a:lnTo>
                    <a:pt x="174641" y="1157818"/>
                  </a:lnTo>
                  <a:lnTo>
                    <a:pt x="155236" y="1202853"/>
                  </a:lnTo>
                  <a:lnTo>
                    <a:pt x="136934" y="1248332"/>
                  </a:lnTo>
                  <a:lnTo>
                    <a:pt x="119745" y="1294236"/>
                  </a:lnTo>
                  <a:lnTo>
                    <a:pt x="103674" y="1340543"/>
                  </a:lnTo>
                  <a:lnTo>
                    <a:pt x="88730" y="1387232"/>
                  </a:lnTo>
                  <a:lnTo>
                    <a:pt x="74921" y="1434284"/>
                  </a:lnTo>
                  <a:lnTo>
                    <a:pt x="62252" y="1481676"/>
                  </a:lnTo>
                  <a:lnTo>
                    <a:pt x="50733" y="1529388"/>
                  </a:lnTo>
                  <a:lnTo>
                    <a:pt x="40371" y="1577400"/>
                  </a:lnTo>
                  <a:lnTo>
                    <a:pt x="31172" y="1625691"/>
                  </a:lnTo>
                  <a:lnTo>
                    <a:pt x="23145" y="1674239"/>
                  </a:lnTo>
                  <a:lnTo>
                    <a:pt x="16297" y="1723025"/>
                  </a:lnTo>
                  <a:lnTo>
                    <a:pt x="10635" y="1772027"/>
                  </a:lnTo>
                  <a:lnTo>
                    <a:pt x="6166" y="1821224"/>
                  </a:lnTo>
                  <a:lnTo>
                    <a:pt x="2900" y="1870597"/>
                  </a:lnTo>
                  <a:lnTo>
                    <a:pt x="841" y="1920123"/>
                  </a:lnTo>
                  <a:lnTo>
                    <a:pt x="0" y="1969782"/>
                  </a:lnTo>
                  <a:lnTo>
                    <a:pt x="568071" y="1972538"/>
                  </a:lnTo>
                  <a:lnTo>
                    <a:pt x="569177" y="1922585"/>
                  </a:lnTo>
                  <a:lnTo>
                    <a:pt x="571990" y="1872834"/>
                  </a:lnTo>
                  <a:lnTo>
                    <a:pt x="576497" y="1823327"/>
                  </a:lnTo>
                  <a:lnTo>
                    <a:pt x="582681" y="1774102"/>
                  </a:lnTo>
                  <a:lnTo>
                    <a:pt x="590528" y="1725202"/>
                  </a:lnTo>
                  <a:lnTo>
                    <a:pt x="600023" y="1676668"/>
                  </a:lnTo>
                  <a:lnTo>
                    <a:pt x="611152" y="1628538"/>
                  </a:lnTo>
                  <a:lnTo>
                    <a:pt x="623900" y="1580855"/>
                  </a:lnTo>
                  <a:lnTo>
                    <a:pt x="638251" y="1533660"/>
                  </a:lnTo>
                  <a:lnTo>
                    <a:pt x="654192" y="1486992"/>
                  </a:lnTo>
                  <a:lnTo>
                    <a:pt x="671708" y="1440892"/>
                  </a:lnTo>
                  <a:lnTo>
                    <a:pt x="690783" y="1395402"/>
                  </a:lnTo>
                  <a:lnTo>
                    <a:pt x="711403" y="1350561"/>
                  </a:lnTo>
                  <a:lnTo>
                    <a:pt x="733553" y="1306411"/>
                  </a:lnTo>
                  <a:lnTo>
                    <a:pt x="757219" y="1262992"/>
                  </a:lnTo>
                  <a:lnTo>
                    <a:pt x="782386" y="1220345"/>
                  </a:lnTo>
                  <a:lnTo>
                    <a:pt x="809038" y="1178511"/>
                  </a:lnTo>
                  <a:lnTo>
                    <a:pt x="837161" y="1137530"/>
                  </a:lnTo>
                  <a:lnTo>
                    <a:pt x="866741" y="1097443"/>
                  </a:lnTo>
                  <a:lnTo>
                    <a:pt x="897763" y="1058291"/>
                  </a:lnTo>
                  <a:lnTo>
                    <a:pt x="930130" y="1020210"/>
                  </a:lnTo>
                  <a:lnTo>
                    <a:pt x="963695" y="983366"/>
                  </a:lnTo>
                  <a:lnTo>
                    <a:pt x="998420" y="947779"/>
                  </a:lnTo>
                  <a:lnTo>
                    <a:pt x="1034268" y="913473"/>
                  </a:lnTo>
                  <a:lnTo>
                    <a:pt x="1071203" y="880469"/>
                  </a:lnTo>
                  <a:lnTo>
                    <a:pt x="1109187" y="848789"/>
                  </a:lnTo>
                  <a:lnTo>
                    <a:pt x="1148183" y="818456"/>
                  </a:lnTo>
                  <a:lnTo>
                    <a:pt x="1188154" y="789491"/>
                  </a:lnTo>
                  <a:lnTo>
                    <a:pt x="1229063" y="761918"/>
                  </a:lnTo>
                  <a:lnTo>
                    <a:pt x="1270873" y="735758"/>
                  </a:lnTo>
                  <a:lnTo>
                    <a:pt x="1313547" y="711033"/>
                  </a:lnTo>
                  <a:lnTo>
                    <a:pt x="1357047" y="687766"/>
                  </a:lnTo>
                  <a:lnTo>
                    <a:pt x="1401338" y="665979"/>
                  </a:lnTo>
                  <a:lnTo>
                    <a:pt x="1446381" y="645694"/>
                  </a:lnTo>
                  <a:lnTo>
                    <a:pt x="1492140" y="626933"/>
                  </a:lnTo>
                  <a:lnTo>
                    <a:pt x="1538578" y="609718"/>
                  </a:lnTo>
                  <a:lnTo>
                    <a:pt x="1585657" y="594072"/>
                  </a:lnTo>
                  <a:lnTo>
                    <a:pt x="1633341" y="580017"/>
                  </a:lnTo>
                  <a:lnTo>
                    <a:pt x="1681593" y="567575"/>
                  </a:lnTo>
                  <a:lnTo>
                    <a:pt x="1730375" y="556768"/>
                  </a:lnTo>
                  <a:lnTo>
                    <a:pt x="1617090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78275" y="4285360"/>
              <a:ext cx="1730375" cy="1972945"/>
            </a:xfrm>
            <a:custGeom>
              <a:avLst/>
              <a:gdLst/>
              <a:ahLst/>
              <a:cxnLst/>
              <a:rect l="l" t="t" r="r" b="b"/>
              <a:pathLst>
                <a:path w="1730375" h="1972945">
                  <a:moveTo>
                    <a:pt x="1730375" y="556768"/>
                  </a:moveTo>
                  <a:lnTo>
                    <a:pt x="1681593" y="567575"/>
                  </a:lnTo>
                  <a:lnTo>
                    <a:pt x="1633341" y="580017"/>
                  </a:lnTo>
                  <a:lnTo>
                    <a:pt x="1585657" y="594072"/>
                  </a:lnTo>
                  <a:lnTo>
                    <a:pt x="1538578" y="609718"/>
                  </a:lnTo>
                  <a:lnTo>
                    <a:pt x="1492140" y="626933"/>
                  </a:lnTo>
                  <a:lnTo>
                    <a:pt x="1446381" y="645694"/>
                  </a:lnTo>
                  <a:lnTo>
                    <a:pt x="1401338" y="665979"/>
                  </a:lnTo>
                  <a:lnTo>
                    <a:pt x="1357047" y="687766"/>
                  </a:lnTo>
                  <a:lnTo>
                    <a:pt x="1313547" y="711033"/>
                  </a:lnTo>
                  <a:lnTo>
                    <a:pt x="1270873" y="735758"/>
                  </a:lnTo>
                  <a:lnTo>
                    <a:pt x="1229063" y="761918"/>
                  </a:lnTo>
                  <a:lnTo>
                    <a:pt x="1188154" y="789491"/>
                  </a:lnTo>
                  <a:lnTo>
                    <a:pt x="1148183" y="818456"/>
                  </a:lnTo>
                  <a:lnTo>
                    <a:pt x="1109187" y="848789"/>
                  </a:lnTo>
                  <a:lnTo>
                    <a:pt x="1071203" y="880469"/>
                  </a:lnTo>
                  <a:lnTo>
                    <a:pt x="1034268" y="913473"/>
                  </a:lnTo>
                  <a:lnTo>
                    <a:pt x="998420" y="947779"/>
                  </a:lnTo>
                  <a:lnTo>
                    <a:pt x="963695" y="983366"/>
                  </a:lnTo>
                  <a:lnTo>
                    <a:pt x="930130" y="1020210"/>
                  </a:lnTo>
                  <a:lnTo>
                    <a:pt x="897763" y="1058291"/>
                  </a:lnTo>
                  <a:lnTo>
                    <a:pt x="866741" y="1097443"/>
                  </a:lnTo>
                  <a:lnTo>
                    <a:pt x="837161" y="1137530"/>
                  </a:lnTo>
                  <a:lnTo>
                    <a:pt x="809038" y="1178511"/>
                  </a:lnTo>
                  <a:lnTo>
                    <a:pt x="782386" y="1220345"/>
                  </a:lnTo>
                  <a:lnTo>
                    <a:pt x="757219" y="1262992"/>
                  </a:lnTo>
                  <a:lnTo>
                    <a:pt x="733553" y="1306411"/>
                  </a:lnTo>
                  <a:lnTo>
                    <a:pt x="711403" y="1350561"/>
                  </a:lnTo>
                  <a:lnTo>
                    <a:pt x="690783" y="1395402"/>
                  </a:lnTo>
                  <a:lnTo>
                    <a:pt x="671708" y="1440892"/>
                  </a:lnTo>
                  <a:lnTo>
                    <a:pt x="654192" y="1486992"/>
                  </a:lnTo>
                  <a:lnTo>
                    <a:pt x="638251" y="1533660"/>
                  </a:lnTo>
                  <a:lnTo>
                    <a:pt x="623900" y="1580855"/>
                  </a:lnTo>
                  <a:lnTo>
                    <a:pt x="611152" y="1628538"/>
                  </a:lnTo>
                  <a:lnTo>
                    <a:pt x="600023" y="1676668"/>
                  </a:lnTo>
                  <a:lnTo>
                    <a:pt x="590528" y="1725202"/>
                  </a:lnTo>
                  <a:lnTo>
                    <a:pt x="582681" y="1774102"/>
                  </a:lnTo>
                  <a:lnTo>
                    <a:pt x="576497" y="1823327"/>
                  </a:lnTo>
                  <a:lnTo>
                    <a:pt x="571990" y="1872834"/>
                  </a:lnTo>
                  <a:lnTo>
                    <a:pt x="569177" y="1922585"/>
                  </a:lnTo>
                  <a:lnTo>
                    <a:pt x="568071" y="1972538"/>
                  </a:lnTo>
                  <a:lnTo>
                    <a:pt x="0" y="1969782"/>
                  </a:lnTo>
                  <a:lnTo>
                    <a:pt x="841" y="1920123"/>
                  </a:lnTo>
                  <a:lnTo>
                    <a:pt x="2900" y="1870597"/>
                  </a:lnTo>
                  <a:lnTo>
                    <a:pt x="6166" y="1821224"/>
                  </a:lnTo>
                  <a:lnTo>
                    <a:pt x="10635" y="1772027"/>
                  </a:lnTo>
                  <a:lnTo>
                    <a:pt x="16297" y="1723025"/>
                  </a:lnTo>
                  <a:lnTo>
                    <a:pt x="23145" y="1674239"/>
                  </a:lnTo>
                  <a:lnTo>
                    <a:pt x="31172" y="1625691"/>
                  </a:lnTo>
                  <a:lnTo>
                    <a:pt x="40371" y="1577400"/>
                  </a:lnTo>
                  <a:lnTo>
                    <a:pt x="50733" y="1529388"/>
                  </a:lnTo>
                  <a:lnTo>
                    <a:pt x="62252" y="1481676"/>
                  </a:lnTo>
                  <a:lnTo>
                    <a:pt x="74921" y="1434284"/>
                  </a:lnTo>
                  <a:lnTo>
                    <a:pt x="88730" y="1387232"/>
                  </a:lnTo>
                  <a:lnTo>
                    <a:pt x="103674" y="1340543"/>
                  </a:lnTo>
                  <a:lnTo>
                    <a:pt x="119745" y="1294236"/>
                  </a:lnTo>
                  <a:lnTo>
                    <a:pt x="136934" y="1248332"/>
                  </a:lnTo>
                  <a:lnTo>
                    <a:pt x="155236" y="1202853"/>
                  </a:lnTo>
                  <a:lnTo>
                    <a:pt x="174641" y="1157818"/>
                  </a:lnTo>
                  <a:lnTo>
                    <a:pt x="195144" y="1113249"/>
                  </a:lnTo>
                  <a:lnTo>
                    <a:pt x="216736" y="1069166"/>
                  </a:lnTo>
                  <a:lnTo>
                    <a:pt x="239409" y="1025590"/>
                  </a:lnTo>
                  <a:lnTo>
                    <a:pt x="263157" y="982543"/>
                  </a:lnTo>
                  <a:lnTo>
                    <a:pt x="287972" y="940044"/>
                  </a:lnTo>
                  <a:lnTo>
                    <a:pt x="313847" y="898115"/>
                  </a:lnTo>
                  <a:lnTo>
                    <a:pt x="340773" y="856775"/>
                  </a:lnTo>
                  <a:lnTo>
                    <a:pt x="368745" y="816047"/>
                  </a:lnTo>
                  <a:lnTo>
                    <a:pt x="397753" y="775951"/>
                  </a:lnTo>
                  <a:lnTo>
                    <a:pt x="427791" y="736508"/>
                  </a:lnTo>
                  <a:lnTo>
                    <a:pt x="458850" y="697738"/>
                  </a:lnTo>
                  <a:lnTo>
                    <a:pt x="490841" y="659742"/>
                  </a:lnTo>
                  <a:lnTo>
                    <a:pt x="523689" y="622616"/>
                  </a:lnTo>
                  <a:lnTo>
                    <a:pt x="557376" y="586371"/>
                  </a:lnTo>
                  <a:lnTo>
                    <a:pt x="591883" y="551019"/>
                  </a:lnTo>
                  <a:lnTo>
                    <a:pt x="627191" y="516570"/>
                  </a:lnTo>
                  <a:lnTo>
                    <a:pt x="663282" y="483037"/>
                  </a:lnTo>
                  <a:lnTo>
                    <a:pt x="700137" y="450431"/>
                  </a:lnTo>
                  <a:lnTo>
                    <a:pt x="737736" y="418763"/>
                  </a:lnTo>
                  <a:lnTo>
                    <a:pt x="776061" y="388044"/>
                  </a:lnTo>
                  <a:lnTo>
                    <a:pt x="815093" y="358286"/>
                  </a:lnTo>
                  <a:lnTo>
                    <a:pt x="854814" y="329501"/>
                  </a:lnTo>
                  <a:lnTo>
                    <a:pt x="895203" y="301700"/>
                  </a:lnTo>
                  <a:lnTo>
                    <a:pt x="936243" y="274894"/>
                  </a:lnTo>
                  <a:lnTo>
                    <a:pt x="977915" y="249094"/>
                  </a:lnTo>
                  <a:lnTo>
                    <a:pt x="1020200" y="224313"/>
                  </a:lnTo>
                  <a:lnTo>
                    <a:pt x="1063079" y="200561"/>
                  </a:lnTo>
                  <a:lnTo>
                    <a:pt x="1106533" y="177850"/>
                  </a:lnTo>
                  <a:lnTo>
                    <a:pt x="1150543" y="156192"/>
                  </a:lnTo>
                  <a:lnTo>
                    <a:pt x="1195090" y="135597"/>
                  </a:lnTo>
                  <a:lnTo>
                    <a:pt x="1240156" y="116078"/>
                  </a:lnTo>
                  <a:lnTo>
                    <a:pt x="1285722" y="97645"/>
                  </a:lnTo>
                  <a:lnTo>
                    <a:pt x="1331768" y="80310"/>
                  </a:lnTo>
                  <a:lnTo>
                    <a:pt x="1378277" y="64084"/>
                  </a:lnTo>
                  <a:lnTo>
                    <a:pt x="1425229" y="48980"/>
                  </a:lnTo>
                  <a:lnTo>
                    <a:pt x="1472605" y="35008"/>
                  </a:lnTo>
                  <a:lnTo>
                    <a:pt x="1520386" y="22179"/>
                  </a:lnTo>
                  <a:lnTo>
                    <a:pt x="1568555" y="10506"/>
                  </a:lnTo>
                  <a:lnTo>
                    <a:pt x="1617090" y="0"/>
                  </a:lnTo>
                  <a:lnTo>
                    <a:pt x="1730375" y="55676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4792" y="4238625"/>
              <a:ext cx="819150" cy="598805"/>
            </a:xfrm>
            <a:custGeom>
              <a:avLst/>
              <a:gdLst/>
              <a:ahLst/>
              <a:cxnLst/>
              <a:rect l="l" t="t" r="r" b="b"/>
              <a:pathLst>
                <a:path w="819150" h="598804">
                  <a:moveTo>
                    <a:pt x="409194" y="0"/>
                  </a:moveTo>
                  <a:lnTo>
                    <a:pt x="357601" y="909"/>
                  </a:lnTo>
                  <a:lnTo>
                    <a:pt x="306091" y="3155"/>
                  </a:lnTo>
                  <a:lnTo>
                    <a:pt x="254685" y="6728"/>
                  </a:lnTo>
                  <a:lnTo>
                    <a:pt x="203406" y="11620"/>
                  </a:lnTo>
                  <a:lnTo>
                    <a:pt x="152275" y="17822"/>
                  </a:lnTo>
                  <a:lnTo>
                    <a:pt x="101316" y="25324"/>
                  </a:lnTo>
                  <a:lnTo>
                    <a:pt x="50550" y="34118"/>
                  </a:lnTo>
                  <a:lnTo>
                    <a:pt x="0" y="44195"/>
                  </a:lnTo>
                  <a:lnTo>
                    <a:pt x="117983" y="598551"/>
                  </a:lnTo>
                  <a:lnTo>
                    <a:pt x="166511" y="589090"/>
                  </a:lnTo>
                  <a:lnTo>
                    <a:pt x="215297" y="581288"/>
                  </a:lnTo>
                  <a:lnTo>
                    <a:pt x="264302" y="575151"/>
                  </a:lnTo>
                  <a:lnTo>
                    <a:pt x="313487" y="570686"/>
                  </a:lnTo>
                  <a:lnTo>
                    <a:pt x="362813" y="567900"/>
                  </a:lnTo>
                  <a:lnTo>
                    <a:pt x="412242" y="566801"/>
                  </a:lnTo>
                  <a:lnTo>
                    <a:pt x="461734" y="567294"/>
                  </a:lnTo>
                  <a:lnTo>
                    <a:pt x="511127" y="569519"/>
                  </a:lnTo>
                  <a:lnTo>
                    <a:pt x="560387" y="573452"/>
                  </a:lnTo>
                  <a:lnTo>
                    <a:pt x="609477" y="579068"/>
                  </a:lnTo>
                  <a:lnTo>
                    <a:pt x="658363" y="586341"/>
                  </a:lnTo>
                  <a:lnTo>
                    <a:pt x="707009" y="595249"/>
                  </a:lnTo>
                  <a:lnTo>
                    <a:pt x="818642" y="39624"/>
                  </a:lnTo>
                  <a:lnTo>
                    <a:pt x="768002" y="30123"/>
                  </a:lnTo>
                  <a:lnTo>
                    <a:pt x="717161" y="21913"/>
                  </a:lnTo>
                  <a:lnTo>
                    <a:pt x="666140" y="14998"/>
                  </a:lnTo>
                  <a:lnTo>
                    <a:pt x="614965" y="9382"/>
                  </a:lnTo>
                  <a:lnTo>
                    <a:pt x="563659" y="5069"/>
                  </a:lnTo>
                  <a:lnTo>
                    <a:pt x="512246" y="2065"/>
                  </a:lnTo>
                  <a:lnTo>
                    <a:pt x="460750" y="374"/>
                  </a:lnTo>
                  <a:lnTo>
                    <a:pt x="409194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4792" y="4238625"/>
              <a:ext cx="819150" cy="598805"/>
            </a:xfrm>
            <a:custGeom>
              <a:avLst/>
              <a:gdLst/>
              <a:ahLst/>
              <a:cxnLst/>
              <a:rect l="l" t="t" r="r" b="b"/>
              <a:pathLst>
                <a:path w="819150" h="598804">
                  <a:moveTo>
                    <a:pt x="707009" y="595249"/>
                  </a:moveTo>
                  <a:lnTo>
                    <a:pt x="658363" y="586341"/>
                  </a:lnTo>
                  <a:lnTo>
                    <a:pt x="609477" y="579068"/>
                  </a:lnTo>
                  <a:lnTo>
                    <a:pt x="560387" y="573452"/>
                  </a:lnTo>
                  <a:lnTo>
                    <a:pt x="511127" y="569519"/>
                  </a:lnTo>
                  <a:lnTo>
                    <a:pt x="461734" y="567294"/>
                  </a:lnTo>
                  <a:lnTo>
                    <a:pt x="412242" y="566801"/>
                  </a:lnTo>
                  <a:lnTo>
                    <a:pt x="362813" y="567900"/>
                  </a:lnTo>
                  <a:lnTo>
                    <a:pt x="313487" y="570686"/>
                  </a:lnTo>
                  <a:lnTo>
                    <a:pt x="264302" y="575151"/>
                  </a:lnTo>
                  <a:lnTo>
                    <a:pt x="215297" y="581288"/>
                  </a:lnTo>
                  <a:lnTo>
                    <a:pt x="166511" y="589090"/>
                  </a:lnTo>
                  <a:lnTo>
                    <a:pt x="117983" y="598551"/>
                  </a:lnTo>
                  <a:lnTo>
                    <a:pt x="0" y="44195"/>
                  </a:lnTo>
                  <a:lnTo>
                    <a:pt x="50550" y="34118"/>
                  </a:lnTo>
                  <a:lnTo>
                    <a:pt x="101316" y="25324"/>
                  </a:lnTo>
                  <a:lnTo>
                    <a:pt x="152275" y="17822"/>
                  </a:lnTo>
                  <a:lnTo>
                    <a:pt x="203406" y="11620"/>
                  </a:lnTo>
                  <a:lnTo>
                    <a:pt x="254685" y="6728"/>
                  </a:lnTo>
                  <a:lnTo>
                    <a:pt x="306091" y="3155"/>
                  </a:lnTo>
                  <a:lnTo>
                    <a:pt x="357601" y="909"/>
                  </a:lnTo>
                  <a:lnTo>
                    <a:pt x="409194" y="0"/>
                  </a:lnTo>
                  <a:lnTo>
                    <a:pt x="460750" y="374"/>
                  </a:lnTo>
                  <a:lnTo>
                    <a:pt x="512246" y="2065"/>
                  </a:lnTo>
                  <a:lnTo>
                    <a:pt x="563659" y="5069"/>
                  </a:lnTo>
                  <a:lnTo>
                    <a:pt x="614965" y="9382"/>
                  </a:lnTo>
                  <a:lnTo>
                    <a:pt x="666140" y="14998"/>
                  </a:lnTo>
                  <a:lnTo>
                    <a:pt x="717161" y="21913"/>
                  </a:lnTo>
                  <a:lnTo>
                    <a:pt x="768002" y="30123"/>
                  </a:lnTo>
                  <a:lnTo>
                    <a:pt x="818642" y="39624"/>
                  </a:lnTo>
                  <a:lnTo>
                    <a:pt x="707009" y="59524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5160" y="5574791"/>
              <a:ext cx="797560" cy="680085"/>
            </a:xfrm>
            <a:custGeom>
              <a:avLst/>
              <a:gdLst/>
              <a:ahLst/>
              <a:cxnLst/>
              <a:rect l="l" t="t" r="r" b="b"/>
              <a:pathLst>
                <a:path w="797560" h="680085">
                  <a:moveTo>
                    <a:pt x="797051" y="0"/>
                  </a:moveTo>
                  <a:lnTo>
                    <a:pt x="0" y="0"/>
                  </a:lnTo>
                  <a:lnTo>
                    <a:pt x="0" y="679704"/>
                  </a:lnTo>
                  <a:lnTo>
                    <a:pt x="797051" y="679704"/>
                  </a:lnTo>
                  <a:lnTo>
                    <a:pt x="797051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85160" y="5574791"/>
              <a:ext cx="797560" cy="680085"/>
            </a:xfrm>
            <a:custGeom>
              <a:avLst/>
              <a:gdLst/>
              <a:ahLst/>
              <a:cxnLst/>
              <a:rect l="l" t="t" r="r" b="b"/>
              <a:pathLst>
                <a:path w="797560" h="680085">
                  <a:moveTo>
                    <a:pt x="0" y="679704"/>
                  </a:moveTo>
                  <a:lnTo>
                    <a:pt x="797051" y="679704"/>
                  </a:lnTo>
                  <a:lnTo>
                    <a:pt x="797051" y="0"/>
                  </a:lnTo>
                  <a:lnTo>
                    <a:pt x="0" y="0"/>
                  </a:lnTo>
                  <a:lnTo>
                    <a:pt x="0" y="6797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20811" y="5554980"/>
              <a:ext cx="795655" cy="695325"/>
            </a:xfrm>
            <a:custGeom>
              <a:avLst/>
              <a:gdLst/>
              <a:ahLst/>
              <a:cxnLst/>
              <a:rect l="l" t="t" r="r" b="b"/>
              <a:pathLst>
                <a:path w="795654" h="695325">
                  <a:moveTo>
                    <a:pt x="795527" y="0"/>
                  </a:moveTo>
                  <a:lnTo>
                    <a:pt x="0" y="0"/>
                  </a:lnTo>
                  <a:lnTo>
                    <a:pt x="0" y="694944"/>
                  </a:lnTo>
                  <a:lnTo>
                    <a:pt x="795527" y="694944"/>
                  </a:lnTo>
                  <a:lnTo>
                    <a:pt x="79552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020811" y="5554980"/>
              <a:ext cx="795655" cy="695325"/>
            </a:xfrm>
            <a:custGeom>
              <a:avLst/>
              <a:gdLst/>
              <a:ahLst/>
              <a:cxnLst/>
              <a:rect l="l" t="t" r="r" b="b"/>
              <a:pathLst>
                <a:path w="795654" h="695325">
                  <a:moveTo>
                    <a:pt x="0" y="694944"/>
                  </a:moveTo>
                  <a:lnTo>
                    <a:pt x="795527" y="694944"/>
                  </a:lnTo>
                  <a:lnTo>
                    <a:pt x="795527" y="0"/>
                  </a:lnTo>
                  <a:lnTo>
                    <a:pt x="0" y="0"/>
                  </a:lnTo>
                  <a:lnTo>
                    <a:pt x="0" y="6949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5420" y="2957766"/>
            <a:ext cx="2326005" cy="2649855"/>
            <a:chOff x="5015420" y="2957766"/>
            <a:chExt cx="2326005" cy="2649855"/>
          </a:xfrm>
        </p:grpSpPr>
        <p:sp>
          <p:nvSpPr>
            <p:cNvPr id="3" name="object 3"/>
            <p:cNvSpPr/>
            <p:nvPr/>
          </p:nvSpPr>
          <p:spPr>
            <a:xfrm>
              <a:off x="5020183" y="2962529"/>
              <a:ext cx="2316480" cy="2640330"/>
            </a:xfrm>
            <a:custGeom>
              <a:avLst/>
              <a:gdLst/>
              <a:ahLst/>
              <a:cxnLst/>
              <a:rect l="l" t="t" r="r" b="b"/>
              <a:pathLst>
                <a:path w="2316479" h="2640329">
                  <a:moveTo>
                    <a:pt x="151764" y="0"/>
                  </a:moveTo>
                  <a:lnTo>
                    <a:pt x="0" y="745236"/>
                  </a:lnTo>
                  <a:lnTo>
                    <a:pt x="48429" y="755734"/>
                  </a:lnTo>
                  <a:lnTo>
                    <a:pt x="96477" y="767437"/>
                  </a:lnTo>
                  <a:lnTo>
                    <a:pt x="144124" y="780332"/>
                  </a:lnTo>
                  <a:lnTo>
                    <a:pt x="191349" y="794409"/>
                  </a:lnTo>
                  <a:lnTo>
                    <a:pt x="238133" y="809654"/>
                  </a:lnTo>
                  <a:lnTo>
                    <a:pt x="284455" y="826057"/>
                  </a:lnTo>
                  <a:lnTo>
                    <a:pt x="330294" y="843604"/>
                  </a:lnTo>
                  <a:lnTo>
                    <a:pt x="375631" y="862284"/>
                  </a:lnTo>
                  <a:lnTo>
                    <a:pt x="420445" y="882085"/>
                  </a:lnTo>
                  <a:lnTo>
                    <a:pt x="464715" y="902995"/>
                  </a:lnTo>
                  <a:lnTo>
                    <a:pt x="508423" y="925002"/>
                  </a:lnTo>
                  <a:lnTo>
                    <a:pt x="551546" y="948095"/>
                  </a:lnTo>
                  <a:lnTo>
                    <a:pt x="594065" y="972260"/>
                  </a:lnTo>
                  <a:lnTo>
                    <a:pt x="635960" y="997487"/>
                  </a:lnTo>
                  <a:lnTo>
                    <a:pt x="677211" y="1023763"/>
                  </a:lnTo>
                  <a:lnTo>
                    <a:pt x="717796" y="1051076"/>
                  </a:lnTo>
                  <a:lnTo>
                    <a:pt x="757697" y="1079414"/>
                  </a:lnTo>
                  <a:lnTo>
                    <a:pt x="796892" y="1108766"/>
                  </a:lnTo>
                  <a:lnTo>
                    <a:pt x="835361" y="1139119"/>
                  </a:lnTo>
                  <a:lnTo>
                    <a:pt x="873084" y="1170462"/>
                  </a:lnTo>
                  <a:lnTo>
                    <a:pt x="910040" y="1202781"/>
                  </a:lnTo>
                  <a:lnTo>
                    <a:pt x="946210" y="1236067"/>
                  </a:lnTo>
                  <a:lnTo>
                    <a:pt x="981574" y="1270306"/>
                  </a:lnTo>
                  <a:lnTo>
                    <a:pt x="1016110" y="1305486"/>
                  </a:lnTo>
                  <a:lnTo>
                    <a:pt x="1049798" y="1341596"/>
                  </a:lnTo>
                  <a:lnTo>
                    <a:pt x="1082619" y="1378624"/>
                  </a:lnTo>
                  <a:lnTo>
                    <a:pt x="1114552" y="1416558"/>
                  </a:lnTo>
                  <a:lnTo>
                    <a:pt x="1145494" y="1455252"/>
                  </a:lnTo>
                  <a:lnTo>
                    <a:pt x="1175380" y="1494640"/>
                  </a:lnTo>
                  <a:lnTo>
                    <a:pt x="1204201" y="1534700"/>
                  </a:lnTo>
                  <a:lnTo>
                    <a:pt x="1231950" y="1575409"/>
                  </a:lnTo>
                  <a:lnTo>
                    <a:pt x="1258619" y="1616747"/>
                  </a:lnTo>
                  <a:lnTo>
                    <a:pt x="1284200" y="1658689"/>
                  </a:lnTo>
                  <a:lnTo>
                    <a:pt x="1308684" y="1701216"/>
                  </a:lnTo>
                  <a:lnTo>
                    <a:pt x="1332064" y="1744303"/>
                  </a:lnTo>
                  <a:lnTo>
                    <a:pt x="1354332" y="1787930"/>
                  </a:lnTo>
                  <a:lnTo>
                    <a:pt x="1375480" y="1832074"/>
                  </a:lnTo>
                  <a:lnTo>
                    <a:pt x="1395500" y="1876713"/>
                  </a:lnTo>
                  <a:lnTo>
                    <a:pt x="1414383" y="1921825"/>
                  </a:lnTo>
                  <a:lnTo>
                    <a:pt x="1432122" y="1967387"/>
                  </a:lnTo>
                  <a:lnTo>
                    <a:pt x="1448710" y="2013379"/>
                  </a:lnTo>
                  <a:lnTo>
                    <a:pt x="1464137" y="2059777"/>
                  </a:lnTo>
                  <a:lnTo>
                    <a:pt x="1478396" y="2106559"/>
                  </a:lnTo>
                  <a:lnTo>
                    <a:pt x="1491479" y="2153704"/>
                  </a:lnTo>
                  <a:lnTo>
                    <a:pt x="1503378" y="2201190"/>
                  </a:lnTo>
                  <a:lnTo>
                    <a:pt x="1514086" y="2248993"/>
                  </a:lnTo>
                  <a:lnTo>
                    <a:pt x="1523593" y="2297093"/>
                  </a:lnTo>
                  <a:lnTo>
                    <a:pt x="1531892" y="2345467"/>
                  </a:lnTo>
                  <a:lnTo>
                    <a:pt x="1538976" y="2394093"/>
                  </a:lnTo>
                  <a:lnTo>
                    <a:pt x="1544836" y="2442949"/>
                  </a:lnTo>
                  <a:lnTo>
                    <a:pt x="1549464" y="2492012"/>
                  </a:lnTo>
                  <a:lnTo>
                    <a:pt x="1552852" y="2541261"/>
                  </a:lnTo>
                  <a:lnTo>
                    <a:pt x="1554992" y="2590674"/>
                  </a:lnTo>
                  <a:lnTo>
                    <a:pt x="1555876" y="2640228"/>
                  </a:lnTo>
                  <a:lnTo>
                    <a:pt x="2316352" y="2636545"/>
                  </a:lnTo>
                  <a:lnTo>
                    <a:pt x="2315638" y="2586224"/>
                  </a:lnTo>
                  <a:lnTo>
                    <a:pt x="2313990" y="2536003"/>
                  </a:lnTo>
                  <a:lnTo>
                    <a:pt x="2311415" y="2485892"/>
                  </a:lnTo>
                  <a:lnTo>
                    <a:pt x="2307915" y="2435904"/>
                  </a:lnTo>
                  <a:lnTo>
                    <a:pt x="2303496" y="2386051"/>
                  </a:lnTo>
                  <a:lnTo>
                    <a:pt x="2298162" y="2336345"/>
                  </a:lnTo>
                  <a:lnTo>
                    <a:pt x="2291916" y="2286798"/>
                  </a:lnTo>
                  <a:lnTo>
                    <a:pt x="2284763" y="2237422"/>
                  </a:lnTo>
                  <a:lnTo>
                    <a:pt x="2276708" y="2188229"/>
                  </a:lnTo>
                  <a:lnTo>
                    <a:pt x="2267754" y="2139231"/>
                  </a:lnTo>
                  <a:lnTo>
                    <a:pt x="2257907" y="2090440"/>
                  </a:lnTo>
                  <a:lnTo>
                    <a:pt x="2247169" y="2041868"/>
                  </a:lnTo>
                  <a:lnTo>
                    <a:pt x="2235547" y="1993526"/>
                  </a:lnTo>
                  <a:lnTo>
                    <a:pt x="2223042" y="1945428"/>
                  </a:lnTo>
                  <a:lnTo>
                    <a:pt x="2209661" y="1897585"/>
                  </a:lnTo>
                  <a:lnTo>
                    <a:pt x="2195408" y="1850008"/>
                  </a:lnTo>
                  <a:lnTo>
                    <a:pt x="2180285" y="1802711"/>
                  </a:lnTo>
                  <a:lnTo>
                    <a:pt x="2164299" y="1755705"/>
                  </a:lnTo>
                  <a:lnTo>
                    <a:pt x="2147453" y="1709001"/>
                  </a:lnTo>
                  <a:lnTo>
                    <a:pt x="2129751" y="1662613"/>
                  </a:lnTo>
                  <a:lnTo>
                    <a:pt x="2111198" y="1616551"/>
                  </a:lnTo>
                  <a:lnTo>
                    <a:pt x="2091798" y="1570829"/>
                  </a:lnTo>
                  <a:lnTo>
                    <a:pt x="2071555" y="1525457"/>
                  </a:lnTo>
                  <a:lnTo>
                    <a:pt x="2050473" y="1480449"/>
                  </a:lnTo>
                  <a:lnTo>
                    <a:pt x="2028558" y="1435815"/>
                  </a:lnTo>
                  <a:lnTo>
                    <a:pt x="2005812" y="1391569"/>
                  </a:lnTo>
                  <a:lnTo>
                    <a:pt x="1982241" y="1347721"/>
                  </a:lnTo>
                  <a:lnTo>
                    <a:pt x="1957848" y="1304285"/>
                  </a:lnTo>
                  <a:lnTo>
                    <a:pt x="1932638" y="1261271"/>
                  </a:lnTo>
                  <a:lnTo>
                    <a:pt x="1906615" y="1218693"/>
                  </a:lnTo>
                  <a:lnTo>
                    <a:pt x="1879784" y="1176561"/>
                  </a:lnTo>
                  <a:lnTo>
                    <a:pt x="1852148" y="1134888"/>
                  </a:lnTo>
                  <a:lnTo>
                    <a:pt x="1823712" y="1093687"/>
                  </a:lnTo>
                  <a:lnTo>
                    <a:pt x="1794480" y="1052968"/>
                  </a:lnTo>
                  <a:lnTo>
                    <a:pt x="1764457" y="1012745"/>
                  </a:lnTo>
                  <a:lnTo>
                    <a:pt x="1733647" y="973028"/>
                  </a:lnTo>
                  <a:lnTo>
                    <a:pt x="1702053" y="933831"/>
                  </a:lnTo>
                  <a:lnTo>
                    <a:pt x="1669757" y="895237"/>
                  </a:lnTo>
                  <a:lnTo>
                    <a:pt x="1636799" y="857308"/>
                  </a:lnTo>
                  <a:lnTo>
                    <a:pt x="1603191" y="820050"/>
                  </a:lnTo>
                  <a:lnTo>
                    <a:pt x="1568944" y="783469"/>
                  </a:lnTo>
                  <a:lnTo>
                    <a:pt x="1534069" y="747574"/>
                  </a:lnTo>
                  <a:lnTo>
                    <a:pt x="1498577" y="712369"/>
                  </a:lnTo>
                  <a:lnTo>
                    <a:pt x="1462478" y="677862"/>
                  </a:lnTo>
                  <a:lnTo>
                    <a:pt x="1425784" y="644060"/>
                  </a:lnTo>
                  <a:lnTo>
                    <a:pt x="1388506" y="610968"/>
                  </a:lnTo>
                  <a:lnTo>
                    <a:pt x="1350654" y="578594"/>
                  </a:lnTo>
                  <a:lnTo>
                    <a:pt x="1312240" y="546944"/>
                  </a:lnTo>
                  <a:lnTo>
                    <a:pt x="1273273" y="516026"/>
                  </a:lnTo>
                  <a:lnTo>
                    <a:pt x="1233767" y="485844"/>
                  </a:lnTo>
                  <a:lnTo>
                    <a:pt x="1193730" y="456407"/>
                  </a:lnTo>
                  <a:lnTo>
                    <a:pt x="1153174" y="427721"/>
                  </a:lnTo>
                  <a:lnTo>
                    <a:pt x="1112110" y="399792"/>
                  </a:lnTo>
                  <a:lnTo>
                    <a:pt x="1070549" y="372627"/>
                  </a:lnTo>
                  <a:lnTo>
                    <a:pt x="1028502" y="346233"/>
                  </a:lnTo>
                  <a:lnTo>
                    <a:pt x="985980" y="320616"/>
                  </a:lnTo>
                  <a:lnTo>
                    <a:pt x="942994" y="295783"/>
                  </a:lnTo>
                  <a:lnTo>
                    <a:pt x="899554" y="271741"/>
                  </a:lnTo>
                  <a:lnTo>
                    <a:pt x="855671" y="248496"/>
                  </a:lnTo>
                  <a:lnTo>
                    <a:pt x="811357" y="226055"/>
                  </a:lnTo>
                  <a:lnTo>
                    <a:pt x="766623" y="204424"/>
                  </a:lnTo>
                  <a:lnTo>
                    <a:pt x="721478" y="183611"/>
                  </a:lnTo>
                  <a:lnTo>
                    <a:pt x="675935" y="163621"/>
                  </a:lnTo>
                  <a:lnTo>
                    <a:pt x="630004" y="144461"/>
                  </a:lnTo>
                  <a:lnTo>
                    <a:pt x="583696" y="126139"/>
                  </a:lnTo>
                  <a:lnTo>
                    <a:pt x="537022" y="108660"/>
                  </a:lnTo>
                  <a:lnTo>
                    <a:pt x="489993" y="92032"/>
                  </a:lnTo>
                  <a:lnTo>
                    <a:pt x="442620" y="76261"/>
                  </a:lnTo>
                  <a:lnTo>
                    <a:pt x="394914" y="61353"/>
                  </a:lnTo>
                  <a:lnTo>
                    <a:pt x="346885" y="47315"/>
                  </a:lnTo>
                  <a:lnTo>
                    <a:pt x="298545" y="34154"/>
                  </a:lnTo>
                  <a:lnTo>
                    <a:pt x="249904" y="21877"/>
                  </a:lnTo>
                  <a:lnTo>
                    <a:pt x="200973" y="10490"/>
                  </a:lnTo>
                  <a:lnTo>
                    <a:pt x="151764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020183" y="2962529"/>
              <a:ext cx="2316480" cy="2640330"/>
            </a:xfrm>
            <a:custGeom>
              <a:avLst/>
              <a:gdLst/>
              <a:ahLst/>
              <a:cxnLst/>
              <a:rect l="l" t="t" r="r" b="b"/>
              <a:pathLst>
                <a:path w="2316479" h="2640329">
                  <a:moveTo>
                    <a:pt x="0" y="745236"/>
                  </a:moveTo>
                  <a:lnTo>
                    <a:pt x="48429" y="755734"/>
                  </a:lnTo>
                  <a:lnTo>
                    <a:pt x="96477" y="767437"/>
                  </a:lnTo>
                  <a:lnTo>
                    <a:pt x="144124" y="780332"/>
                  </a:lnTo>
                  <a:lnTo>
                    <a:pt x="191349" y="794409"/>
                  </a:lnTo>
                  <a:lnTo>
                    <a:pt x="238133" y="809654"/>
                  </a:lnTo>
                  <a:lnTo>
                    <a:pt x="284455" y="826057"/>
                  </a:lnTo>
                  <a:lnTo>
                    <a:pt x="330294" y="843604"/>
                  </a:lnTo>
                  <a:lnTo>
                    <a:pt x="375631" y="862284"/>
                  </a:lnTo>
                  <a:lnTo>
                    <a:pt x="420445" y="882085"/>
                  </a:lnTo>
                  <a:lnTo>
                    <a:pt x="464715" y="902995"/>
                  </a:lnTo>
                  <a:lnTo>
                    <a:pt x="508423" y="925002"/>
                  </a:lnTo>
                  <a:lnTo>
                    <a:pt x="551546" y="948095"/>
                  </a:lnTo>
                  <a:lnTo>
                    <a:pt x="594065" y="972260"/>
                  </a:lnTo>
                  <a:lnTo>
                    <a:pt x="635960" y="997487"/>
                  </a:lnTo>
                  <a:lnTo>
                    <a:pt x="677211" y="1023763"/>
                  </a:lnTo>
                  <a:lnTo>
                    <a:pt x="717796" y="1051076"/>
                  </a:lnTo>
                  <a:lnTo>
                    <a:pt x="757697" y="1079414"/>
                  </a:lnTo>
                  <a:lnTo>
                    <a:pt x="796892" y="1108766"/>
                  </a:lnTo>
                  <a:lnTo>
                    <a:pt x="835361" y="1139119"/>
                  </a:lnTo>
                  <a:lnTo>
                    <a:pt x="873084" y="1170462"/>
                  </a:lnTo>
                  <a:lnTo>
                    <a:pt x="910040" y="1202781"/>
                  </a:lnTo>
                  <a:lnTo>
                    <a:pt x="946210" y="1236067"/>
                  </a:lnTo>
                  <a:lnTo>
                    <a:pt x="981574" y="1270306"/>
                  </a:lnTo>
                  <a:lnTo>
                    <a:pt x="1016110" y="1305486"/>
                  </a:lnTo>
                  <a:lnTo>
                    <a:pt x="1049798" y="1341596"/>
                  </a:lnTo>
                  <a:lnTo>
                    <a:pt x="1082619" y="1378624"/>
                  </a:lnTo>
                  <a:lnTo>
                    <a:pt x="1114552" y="1416558"/>
                  </a:lnTo>
                  <a:lnTo>
                    <a:pt x="1145494" y="1455252"/>
                  </a:lnTo>
                  <a:lnTo>
                    <a:pt x="1175380" y="1494640"/>
                  </a:lnTo>
                  <a:lnTo>
                    <a:pt x="1204201" y="1534700"/>
                  </a:lnTo>
                  <a:lnTo>
                    <a:pt x="1231950" y="1575409"/>
                  </a:lnTo>
                  <a:lnTo>
                    <a:pt x="1258619" y="1616747"/>
                  </a:lnTo>
                  <a:lnTo>
                    <a:pt x="1284200" y="1658689"/>
                  </a:lnTo>
                  <a:lnTo>
                    <a:pt x="1308684" y="1701216"/>
                  </a:lnTo>
                  <a:lnTo>
                    <a:pt x="1332064" y="1744303"/>
                  </a:lnTo>
                  <a:lnTo>
                    <a:pt x="1354332" y="1787930"/>
                  </a:lnTo>
                  <a:lnTo>
                    <a:pt x="1375480" y="1832074"/>
                  </a:lnTo>
                  <a:lnTo>
                    <a:pt x="1395500" y="1876713"/>
                  </a:lnTo>
                  <a:lnTo>
                    <a:pt x="1414383" y="1921825"/>
                  </a:lnTo>
                  <a:lnTo>
                    <a:pt x="1432122" y="1967387"/>
                  </a:lnTo>
                  <a:lnTo>
                    <a:pt x="1448710" y="2013379"/>
                  </a:lnTo>
                  <a:lnTo>
                    <a:pt x="1464137" y="2059777"/>
                  </a:lnTo>
                  <a:lnTo>
                    <a:pt x="1478396" y="2106559"/>
                  </a:lnTo>
                  <a:lnTo>
                    <a:pt x="1491479" y="2153704"/>
                  </a:lnTo>
                  <a:lnTo>
                    <a:pt x="1503378" y="2201190"/>
                  </a:lnTo>
                  <a:lnTo>
                    <a:pt x="1514086" y="2248993"/>
                  </a:lnTo>
                  <a:lnTo>
                    <a:pt x="1523593" y="2297093"/>
                  </a:lnTo>
                  <a:lnTo>
                    <a:pt x="1531892" y="2345467"/>
                  </a:lnTo>
                  <a:lnTo>
                    <a:pt x="1538976" y="2394093"/>
                  </a:lnTo>
                  <a:lnTo>
                    <a:pt x="1544836" y="2442949"/>
                  </a:lnTo>
                  <a:lnTo>
                    <a:pt x="1549464" y="2492012"/>
                  </a:lnTo>
                  <a:lnTo>
                    <a:pt x="1552852" y="2541261"/>
                  </a:lnTo>
                  <a:lnTo>
                    <a:pt x="1554992" y="2590674"/>
                  </a:lnTo>
                  <a:lnTo>
                    <a:pt x="1555876" y="2640228"/>
                  </a:lnTo>
                  <a:lnTo>
                    <a:pt x="2316352" y="2636545"/>
                  </a:lnTo>
                  <a:lnTo>
                    <a:pt x="2315638" y="2586224"/>
                  </a:lnTo>
                  <a:lnTo>
                    <a:pt x="2313990" y="2536003"/>
                  </a:lnTo>
                  <a:lnTo>
                    <a:pt x="2311415" y="2485892"/>
                  </a:lnTo>
                  <a:lnTo>
                    <a:pt x="2307915" y="2435904"/>
                  </a:lnTo>
                  <a:lnTo>
                    <a:pt x="2303496" y="2386051"/>
                  </a:lnTo>
                  <a:lnTo>
                    <a:pt x="2298162" y="2336345"/>
                  </a:lnTo>
                  <a:lnTo>
                    <a:pt x="2291916" y="2286798"/>
                  </a:lnTo>
                  <a:lnTo>
                    <a:pt x="2284763" y="2237422"/>
                  </a:lnTo>
                  <a:lnTo>
                    <a:pt x="2276708" y="2188229"/>
                  </a:lnTo>
                  <a:lnTo>
                    <a:pt x="2267754" y="2139231"/>
                  </a:lnTo>
                  <a:lnTo>
                    <a:pt x="2257907" y="2090440"/>
                  </a:lnTo>
                  <a:lnTo>
                    <a:pt x="2247169" y="2041868"/>
                  </a:lnTo>
                  <a:lnTo>
                    <a:pt x="2235547" y="1993526"/>
                  </a:lnTo>
                  <a:lnTo>
                    <a:pt x="2223042" y="1945428"/>
                  </a:lnTo>
                  <a:lnTo>
                    <a:pt x="2209661" y="1897585"/>
                  </a:lnTo>
                  <a:lnTo>
                    <a:pt x="2195408" y="1850008"/>
                  </a:lnTo>
                  <a:lnTo>
                    <a:pt x="2180285" y="1802711"/>
                  </a:lnTo>
                  <a:lnTo>
                    <a:pt x="2164299" y="1755705"/>
                  </a:lnTo>
                  <a:lnTo>
                    <a:pt x="2147453" y="1709001"/>
                  </a:lnTo>
                  <a:lnTo>
                    <a:pt x="2129751" y="1662613"/>
                  </a:lnTo>
                  <a:lnTo>
                    <a:pt x="2111198" y="1616551"/>
                  </a:lnTo>
                  <a:lnTo>
                    <a:pt x="2091798" y="1570829"/>
                  </a:lnTo>
                  <a:lnTo>
                    <a:pt x="2071555" y="1525457"/>
                  </a:lnTo>
                  <a:lnTo>
                    <a:pt x="2050473" y="1480449"/>
                  </a:lnTo>
                  <a:lnTo>
                    <a:pt x="2028558" y="1435815"/>
                  </a:lnTo>
                  <a:lnTo>
                    <a:pt x="2005812" y="1391569"/>
                  </a:lnTo>
                  <a:lnTo>
                    <a:pt x="1982241" y="1347721"/>
                  </a:lnTo>
                  <a:lnTo>
                    <a:pt x="1957848" y="1304285"/>
                  </a:lnTo>
                  <a:lnTo>
                    <a:pt x="1932638" y="1261271"/>
                  </a:lnTo>
                  <a:lnTo>
                    <a:pt x="1906615" y="1218693"/>
                  </a:lnTo>
                  <a:lnTo>
                    <a:pt x="1879784" y="1176561"/>
                  </a:lnTo>
                  <a:lnTo>
                    <a:pt x="1852148" y="1134888"/>
                  </a:lnTo>
                  <a:lnTo>
                    <a:pt x="1823712" y="1093687"/>
                  </a:lnTo>
                  <a:lnTo>
                    <a:pt x="1794480" y="1052968"/>
                  </a:lnTo>
                  <a:lnTo>
                    <a:pt x="1764457" y="1012745"/>
                  </a:lnTo>
                  <a:lnTo>
                    <a:pt x="1733647" y="973028"/>
                  </a:lnTo>
                  <a:lnTo>
                    <a:pt x="1702053" y="933831"/>
                  </a:lnTo>
                  <a:lnTo>
                    <a:pt x="1669757" y="895237"/>
                  </a:lnTo>
                  <a:lnTo>
                    <a:pt x="1636799" y="857308"/>
                  </a:lnTo>
                  <a:lnTo>
                    <a:pt x="1603191" y="820050"/>
                  </a:lnTo>
                  <a:lnTo>
                    <a:pt x="1568944" y="783469"/>
                  </a:lnTo>
                  <a:lnTo>
                    <a:pt x="1534069" y="747574"/>
                  </a:lnTo>
                  <a:lnTo>
                    <a:pt x="1498577" y="712369"/>
                  </a:lnTo>
                  <a:lnTo>
                    <a:pt x="1462478" y="677862"/>
                  </a:lnTo>
                  <a:lnTo>
                    <a:pt x="1425784" y="644060"/>
                  </a:lnTo>
                  <a:lnTo>
                    <a:pt x="1388506" y="610968"/>
                  </a:lnTo>
                  <a:lnTo>
                    <a:pt x="1350654" y="578594"/>
                  </a:lnTo>
                  <a:lnTo>
                    <a:pt x="1312240" y="546944"/>
                  </a:lnTo>
                  <a:lnTo>
                    <a:pt x="1273273" y="516026"/>
                  </a:lnTo>
                  <a:lnTo>
                    <a:pt x="1233767" y="485844"/>
                  </a:lnTo>
                  <a:lnTo>
                    <a:pt x="1193730" y="456407"/>
                  </a:lnTo>
                  <a:lnTo>
                    <a:pt x="1153174" y="427721"/>
                  </a:lnTo>
                  <a:lnTo>
                    <a:pt x="1112110" y="399792"/>
                  </a:lnTo>
                  <a:lnTo>
                    <a:pt x="1070549" y="372627"/>
                  </a:lnTo>
                  <a:lnTo>
                    <a:pt x="1028502" y="346233"/>
                  </a:lnTo>
                  <a:lnTo>
                    <a:pt x="985980" y="320616"/>
                  </a:lnTo>
                  <a:lnTo>
                    <a:pt x="942994" y="295783"/>
                  </a:lnTo>
                  <a:lnTo>
                    <a:pt x="899554" y="271741"/>
                  </a:lnTo>
                  <a:lnTo>
                    <a:pt x="855671" y="248496"/>
                  </a:lnTo>
                  <a:lnTo>
                    <a:pt x="811357" y="226055"/>
                  </a:lnTo>
                  <a:lnTo>
                    <a:pt x="766623" y="204424"/>
                  </a:lnTo>
                  <a:lnTo>
                    <a:pt x="721478" y="183611"/>
                  </a:lnTo>
                  <a:lnTo>
                    <a:pt x="675935" y="163621"/>
                  </a:lnTo>
                  <a:lnTo>
                    <a:pt x="630004" y="144461"/>
                  </a:lnTo>
                  <a:lnTo>
                    <a:pt x="583696" y="126139"/>
                  </a:lnTo>
                  <a:lnTo>
                    <a:pt x="537022" y="108660"/>
                  </a:lnTo>
                  <a:lnTo>
                    <a:pt x="489993" y="92032"/>
                  </a:lnTo>
                  <a:lnTo>
                    <a:pt x="442620" y="76261"/>
                  </a:lnTo>
                  <a:lnTo>
                    <a:pt x="394914" y="61353"/>
                  </a:lnTo>
                  <a:lnTo>
                    <a:pt x="346885" y="47315"/>
                  </a:lnTo>
                  <a:lnTo>
                    <a:pt x="298545" y="34154"/>
                  </a:lnTo>
                  <a:lnTo>
                    <a:pt x="249904" y="21877"/>
                  </a:lnTo>
                  <a:lnTo>
                    <a:pt x="200973" y="10490"/>
                  </a:lnTo>
                  <a:lnTo>
                    <a:pt x="151764" y="0"/>
                  </a:lnTo>
                  <a:lnTo>
                    <a:pt x="0" y="7452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876300" y="2910014"/>
            <a:ext cx="4297045" cy="2712720"/>
            <a:chOff x="876300" y="2910014"/>
            <a:chExt cx="4297045" cy="2712720"/>
          </a:xfrm>
        </p:grpSpPr>
        <p:sp>
          <p:nvSpPr>
            <p:cNvPr id="6" name="object 6"/>
            <p:cNvSpPr/>
            <p:nvPr/>
          </p:nvSpPr>
          <p:spPr>
            <a:xfrm>
              <a:off x="1943480" y="2977387"/>
              <a:ext cx="2316480" cy="2640330"/>
            </a:xfrm>
            <a:custGeom>
              <a:avLst/>
              <a:gdLst/>
              <a:ahLst/>
              <a:cxnLst/>
              <a:rect l="l" t="t" r="r" b="b"/>
              <a:pathLst>
                <a:path w="2316479" h="2640329">
                  <a:moveTo>
                    <a:pt x="2164588" y="0"/>
                  </a:moveTo>
                  <a:lnTo>
                    <a:pt x="2115369" y="10490"/>
                  </a:lnTo>
                  <a:lnTo>
                    <a:pt x="2066429" y="21877"/>
                  </a:lnTo>
                  <a:lnTo>
                    <a:pt x="2017779" y="34154"/>
                  </a:lnTo>
                  <a:lnTo>
                    <a:pt x="1969431" y="47315"/>
                  </a:lnTo>
                  <a:lnTo>
                    <a:pt x="1921394" y="61353"/>
                  </a:lnTo>
                  <a:lnTo>
                    <a:pt x="1873680" y="76261"/>
                  </a:lnTo>
                  <a:lnTo>
                    <a:pt x="1826300" y="92032"/>
                  </a:lnTo>
                  <a:lnTo>
                    <a:pt x="1779265" y="108660"/>
                  </a:lnTo>
                  <a:lnTo>
                    <a:pt x="1732586" y="126139"/>
                  </a:lnTo>
                  <a:lnTo>
                    <a:pt x="1686273" y="144461"/>
                  </a:lnTo>
                  <a:lnTo>
                    <a:pt x="1640337" y="163621"/>
                  </a:lnTo>
                  <a:lnTo>
                    <a:pt x="1594790" y="183611"/>
                  </a:lnTo>
                  <a:lnTo>
                    <a:pt x="1549643" y="204424"/>
                  </a:lnTo>
                  <a:lnTo>
                    <a:pt x="1504905" y="226055"/>
                  </a:lnTo>
                  <a:lnTo>
                    <a:pt x="1460589" y="248496"/>
                  </a:lnTo>
                  <a:lnTo>
                    <a:pt x="1416705" y="271741"/>
                  </a:lnTo>
                  <a:lnTo>
                    <a:pt x="1373264" y="295783"/>
                  </a:lnTo>
                  <a:lnTo>
                    <a:pt x="1330277" y="320616"/>
                  </a:lnTo>
                  <a:lnTo>
                    <a:pt x="1287754" y="346233"/>
                  </a:lnTo>
                  <a:lnTo>
                    <a:pt x="1245708" y="372627"/>
                  </a:lnTo>
                  <a:lnTo>
                    <a:pt x="1204148" y="399792"/>
                  </a:lnTo>
                  <a:lnTo>
                    <a:pt x="1163086" y="427721"/>
                  </a:lnTo>
                  <a:lnTo>
                    <a:pt x="1122533" y="456407"/>
                  </a:lnTo>
                  <a:lnTo>
                    <a:pt x="1082499" y="485844"/>
                  </a:lnTo>
                  <a:lnTo>
                    <a:pt x="1042995" y="516026"/>
                  </a:lnTo>
                  <a:lnTo>
                    <a:pt x="1004033" y="546944"/>
                  </a:lnTo>
                  <a:lnTo>
                    <a:pt x="965623" y="578594"/>
                  </a:lnTo>
                  <a:lnTo>
                    <a:pt x="927776" y="610968"/>
                  </a:lnTo>
                  <a:lnTo>
                    <a:pt x="890503" y="644060"/>
                  </a:lnTo>
                  <a:lnTo>
                    <a:pt x="853815" y="677862"/>
                  </a:lnTo>
                  <a:lnTo>
                    <a:pt x="817723" y="712369"/>
                  </a:lnTo>
                  <a:lnTo>
                    <a:pt x="782238" y="747574"/>
                  </a:lnTo>
                  <a:lnTo>
                    <a:pt x="747371" y="783469"/>
                  </a:lnTo>
                  <a:lnTo>
                    <a:pt x="713133" y="820050"/>
                  </a:lnTo>
                  <a:lnTo>
                    <a:pt x="679534" y="857308"/>
                  </a:lnTo>
                  <a:lnTo>
                    <a:pt x="646585" y="895237"/>
                  </a:lnTo>
                  <a:lnTo>
                    <a:pt x="614299" y="933831"/>
                  </a:lnTo>
                  <a:lnTo>
                    <a:pt x="582695" y="973028"/>
                  </a:lnTo>
                  <a:lnTo>
                    <a:pt x="551875" y="1012746"/>
                  </a:lnTo>
                  <a:lnTo>
                    <a:pt x="521843" y="1052971"/>
                  </a:lnTo>
                  <a:lnTo>
                    <a:pt x="492603" y="1093691"/>
                  </a:lnTo>
                  <a:lnTo>
                    <a:pt x="464160" y="1134895"/>
                  </a:lnTo>
                  <a:lnTo>
                    <a:pt x="436517" y="1176570"/>
                  </a:lnTo>
                  <a:lnTo>
                    <a:pt x="409679" y="1218704"/>
                  </a:lnTo>
                  <a:lnTo>
                    <a:pt x="383650" y="1261285"/>
                  </a:lnTo>
                  <a:lnTo>
                    <a:pt x="358434" y="1304302"/>
                  </a:lnTo>
                  <a:lnTo>
                    <a:pt x="334036" y="1347742"/>
                  </a:lnTo>
                  <a:lnTo>
                    <a:pt x="310460" y="1391593"/>
                  </a:lnTo>
                  <a:lnTo>
                    <a:pt x="287711" y="1435843"/>
                  </a:lnTo>
                  <a:lnTo>
                    <a:pt x="265792" y="1480481"/>
                  </a:lnTo>
                  <a:lnTo>
                    <a:pt x="244708" y="1525493"/>
                  </a:lnTo>
                  <a:lnTo>
                    <a:pt x="224462" y="1570868"/>
                  </a:lnTo>
                  <a:lnTo>
                    <a:pt x="205060" y="1616594"/>
                  </a:lnTo>
                  <a:lnTo>
                    <a:pt x="186506" y="1662659"/>
                  </a:lnTo>
                  <a:lnTo>
                    <a:pt x="168804" y="1709051"/>
                  </a:lnTo>
                  <a:lnTo>
                    <a:pt x="151958" y="1755757"/>
                  </a:lnTo>
                  <a:lnTo>
                    <a:pt x="135972" y="1802766"/>
                  </a:lnTo>
                  <a:lnTo>
                    <a:pt x="120851" y="1850066"/>
                  </a:lnTo>
                  <a:lnTo>
                    <a:pt x="106599" y="1897645"/>
                  </a:lnTo>
                  <a:lnTo>
                    <a:pt x="93220" y="1945490"/>
                  </a:lnTo>
                  <a:lnTo>
                    <a:pt x="80719" y="1993590"/>
                  </a:lnTo>
                  <a:lnTo>
                    <a:pt x="69099" y="2041932"/>
                  </a:lnTo>
                  <a:lnTo>
                    <a:pt x="58366" y="2090505"/>
                  </a:lnTo>
                  <a:lnTo>
                    <a:pt x="48522" y="2139296"/>
                  </a:lnTo>
                  <a:lnTo>
                    <a:pt x="39574" y="2188293"/>
                  </a:lnTo>
                  <a:lnTo>
                    <a:pt x="31524" y="2237485"/>
                  </a:lnTo>
                  <a:lnTo>
                    <a:pt x="24378" y="2286859"/>
                  </a:lnTo>
                  <a:lnTo>
                    <a:pt x="18139" y="2336403"/>
                  </a:lnTo>
                  <a:lnTo>
                    <a:pt x="12811" y="2386106"/>
                  </a:lnTo>
                  <a:lnTo>
                    <a:pt x="8400" y="2435955"/>
                  </a:lnTo>
                  <a:lnTo>
                    <a:pt x="4909" y="2485938"/>
                  </a:lnTo>
                  <a:lnTo>
                    <a:pt x="2342" y="2536042"/>
                  </a:lnTo>
                  <a:lnTo>
                    <a:pt x="704" y="2586257"/>
                  </a:lnTo>
                  <a:lnTo>
                    <a:pt x="0" y="2636570"/>
                  </a:lnTo>
                  <a:lnTo>
                    <a:pt x="760476" y="2640241"/>
                  </a:lnTo>
                  <a:lnTo>
                    <a:pt x="761346" y="2590685"/>
                  </a:lnTo>
                  <a:lnTo>
                    <a:pt x="763474" y="2541271"/>
                  </a:lnTo>
                  <a:lnTo>
                    <a:pt x="766851" y="2492021"/>
                  </a:lnTo>
                  <a:lnTo>
                    <a:pt x="771468" y="2442956"/>
                  </a:lnTo>
                  <a:lnTo>
                    <a:pt x="777318" y="2394100"/>
                  </a:lnTo>
                  <a:lnTo>
                    <a:pt x="784394" y="2345473"/>
                  </a:lnTo>
                  <a:lnTo>
                    <a:pt x="792686" y="2297098"/>
                  </a:lnTo>
                  <a:lnTo>
                    <a:pt x="802187" y="2248998"/>
                  </a:lnTo>
                  <a:lnTo>
                    <a:pt x="812889" y="2201194"/>
                  </a:lnTo>
                  <a:lnTo>
                    <a:pt x="824784" y="2153708"/>
                  </a:lnTo>
                  <a:lnTo>
                    <a:pt x="837864" y="2106562"/>
                  </a:lnTo>
                  <a:lnTo>
                    <a:pt x="852121" y="2059779"/>
                  </a:lnTo>
                  <a:lnTo>
                    <a:pt x="867547" y="2013380"/>
                  </a:lnTo>
                  <a:lnTo>
                    <a:pt x="884135" y="1967389"/>
                  </a:lnTo>
                  <a:lnTo>
                    <a:pt x="901875" y="1921826"/>
                  </a:lnTo>
                  <a:lnTo>
                    <a:pt x="920760" y="1876714"/>
                  </a:lnTo>
                  <a:lnTo>
                    <a:pt x="940783" y="1832074"/>
                  </a:lnTo>
                  <a:lnTo>
                    <a:pt x="961935" y="1787930"/>
                  </a:lnTo>
                  <a:lnTo>
                    <a:pt x="984208" y="1744304"/>
                  </a:lnTo>
                  <a:lnTo>
                    <a:pt x="1007595" y="1701216"/>
                  </a:lnTo>
                  <a:lnTo>
                    <a:pt x="1032086" y="1658690"/>
                  </a:lnTo>
                  <a:lnTo>
                    <a:pt x="1057675" y="1616747"/>
                  </a:lnTo>
                  <a:lnTo>
                    <a:pt x="1084354" y="1575409"/>
                  </a:lnTo>
                  <a:lnTo>
                    <a:pt x="1112113" y="1534700"/>
                  </a:lnTo>
                  <a:lnTo>
                    <a:pt x="1140946" y="1494640"/>
                  </a:lnTo>
                  <a:lnTo>
                    <a:pt x="1170845" y="1455252"/>
                  </a:lnTo>
                  <a:lnTo>
                    <a:pt x="1201801" y="1416558"/>
                  </a:lnTo>
                  <a:lnTo>
                    <a:pt x="1233720" y="1378624"/>
                  </a:lnTo>
                  <a:lnTo>
                    <a:pt x="1266528" y="1341596"/>
                  </a:lnTo>
                  <a:lnTo>
                    <a:pt x="1300205" y="1305486"/>
                  </a:lnTo>
                  <a:lnTo>
                    <a:pt x="1334730" y="1270306"/>
                  </a:lnTo>
                  <a:lnTo>
                    <a:pt x="1370083" y="1236067"/>
                  </a:lnTo>
                  <a:lnTo>
                    <a:pt x="1406244" y="1202781"/>
                  </a:lnTo>
                  <a:lnTo>
                    <a:pt x="1443193" y="1170462"/>
                  </a:lnTo>
                  <a:lnTo>
                    <a:pt x="1480909" y="1139119"/>
                  </a:lnTo>
                  <a:lnTo>
                    <a:pt x="1519371" y="1108766"/>
                  </a:lnTo>
                  <a:lnTo>
                    <a:pt x="1558560" y="1079414"/>
                  </a:lnTo>
                  <a:lnTo>
                    <a:pt x="1598455" y="1051076"/>
                  </a:lnTo>
                  <a:lnTo>
                    <a:pt x="1639036" y="1023763"/>
                  </a:lnTo>
                  <a:lnTo>
                    <a:pt x="1680282" y="997487"/>
                  </a:lnTo>
                  <a:lnTo>
                    <a:pt x="1722174" y="972260"/>
                  </a:lnTo>
                  <a:lnTo>
                    <a:pt x="1764690" y="948095"/>
                  </a:lnTo>
                  <a:lnTo>
                    <a:pt x="1807811" y="925002"/>
                  </a:lnTo>
                  <a:lnTo>
                    <a:pt x="1851516" y="902995"/>
                  </a:lnTo>
                  <a:lnTo>
                    <a:pt x="1895785" y="882085"/>
                  </a:lnTo>
                  <a:lnTo>
                    <a:pt x="1940597" y="862284"/>
                  </a:lnTo>
                  <a:lnTo>
                    <a:pt x="1985933" y="843604"/>
                  </a:lnTo>
                  <a:lnTo>
                    <a:pt x="2031772" y="826057"/>
                  </a:lnTo>
                  <a:lnTo>
                    <a:pt x="2078093" y="809654"/>
                  </a:lnTo>
                  <a:lnTo>
                    <a:pt x="2124876" y="794409"/>
                  </a:lnTo>
                  <a:lnTo>
                    <a:pt x="2172101" y="780332"/>
                  </a:lnTo>
                  <a:lnTo>
                    <a:pt x="2219748" y="767437"/>
                  </a:lnTo>
                  <a:lnTo>
                    <a:pt x="2267796" y="755734"/>
                  </a:lnTo>
                  <a:lnTo>
                    <a:pt x="2316226" y="745236"/>
                  </a:lnTo>
                  <a:lnTo>
                    <a:pt x="2164588" y="0"/>
                  </a:lnTo>
                  <a:close/>
                </a:path>
              </a:pathLst>
            </a:custGeom>
            <a:solidFill>
              <a:srgbClr val="F7B6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3480" y="2977387"/>
              <a:ext cx="2316480" cy="2640330"/>
            </a:xfrm>
            <a:custGeom>
              <a:avLst/>
              <a:gdLst/>
              <a:ahLst/>
              <a:cxnLst/>
              <a:rect l="l" t="t" r="r" b="b"/>
              <a:pathLst>
                <a:path w="2316479" h="2640329">
                  <a:moveTo>
                    <a:pt x="2316226" y="745236"/>
                  </a:moveTo>
                  <a:lnTo>
                    <a:pt x="2267796" y="755734"/>
                  </a:lnTo>
                  <a:lnTo>
                    <a:pt x="2219748" y="767437"/>
                  </a:lnTo>
                  <a:lnTo>
                    <a:pt x="2172101" y="780332"/>
                  </a:lnTo>
                  <a:lnTo>
                    <a:pt x="2124876" y="794409"/>
                  </a:lnTo>
                  <a:lnTo>
                    <a:pt x="2078093" y="809654"/>
                  </a:lnTo>
                  <a:lnTo>
                    <a:pt x="2031772" y="826057"/>
                  </a:lnTo>
                  <a:lnTo>
                    <a:pt x="1985933" y="843604"/>
                  </a:lnTo>
                  <a:lnTo>
                    <a:pt x="1940597" y="862284"/>
                  </a:lnTo>
                  <a:lnTo>
                    <a:pt x="1895785" y="882085"/>
                  </a:lnTo>
                  <a:lnTo>
                    <a:pt x="1851516" y="902995"/>
                  </a:lnTo>
                  <a:lnTo>
                    <a:pt x="1807811" y="925002"/>
                  </a:lnTo>
                  <a:lnTo>
                    <a:pt x="1764690" y="948095"/>
                  </a:lnTo>
                  <a:lnTo>
                    <a:pt x="1722174" y="972260"/>
                  </a:lnTo>
                  <a:lnTo>
                    <a:pt x="1680282" y="997487"/>
                  </a:lnTo>
                  <a:lnTo>
                    <a:pt x="1639036" y="1023763"/>
                  </a:lnTo>
                  <a:lnTo>
                    <a:pt x="1598455" y="1051076"/>
                  </a:lnTo>
                  <a:lnTo>
                    <a:pt x="1558560" y="1079414"/>
                  </a:lnTo>
                  <a:lnTo>
                    <a:pt x="1519371" y="1108766"/>
                  </a:lnTo>
                  <a:lnTo>
                    <a:pt x="1480909" y="1139119"/>
                  </a:lnTo>
                  <a:lnTo>
                    <a:pt x="1443193" y="1170462"/>
                  </a:lnTo>
                  <a:lnTo>
                    <a:pt x="1406244" y="1202781"/>
                  </a:lnTo>
                  <a:lnTo>
                    <a:pt x="1370083" y="1236067"/>
                  </a:lnTo>
                  <a:lnTo>
                    <a:pt x="1334730" y="1270306"/>
                  </a:lnTo>
                  <a:lnTo>
                    <a:pt x="1300205" y="1305486"/>
                  </a:lnTo>
                  <a:lnTo>
                    <a:pt x="1266528" y="1341596"/>
                  </a:lnTo>
                  <a:lnTo>
                    <a:pt x="1233720" y="1378624"/>
                  </a:lnTo>
                  <a:lnTo>
                    <a:pt x="1201801" y="1416558"/>
                  </a:lnTo>
                  <a:lnTo>
                    <a:pt x="1170845" y="1455252"/>
                  </a:lnTo>
                  <a:lnTo>
                    <a:pt x="1140946" y="1494640"/>
                  </a:lnTo>
                  <a:lnTo>
                    <a:pt x="1112113" y="1534700"/>
                  </a:lnTo>
                  <a:lnTo>
                    <a:pt x="1084354" y="1575409"/>
                  </a:lnTo>
                  <a:lnTo>
                    <a:pt x="1057675" y="1616747"/>
                  </a:lnTo>
                  <a:lnTo>
                    <a:pt x="1032086" y="1658690"/>
                  </a:lnTo>
                  <a:lnTo>
                    <a:pt x="1007595" y="1701216"/>
                  </a:lnTo>
                  <a:lnTo>
                    <a:pt x="984208" y="1744304"/>
                  </a:lnTo>
                  <a:lnTo>
                    <a:pt x="961935" y="1787930"/>
                  </a:lnTo>
                  <a:lnTo>
                    <a:pt x="940783" y="1832074"/>
                  </a:lnTo>
                  <a:lnTo>
                    <a:pt x="920760" y="1876714"/>
                  </a:lnTo>
                  <a:lnTo>
                    <a:pt x="901875" y="1921826"/>
                  </a:lnTo>
                  <a:lnTo>
                    <a:pt x="884135" y="1967389"/>
                  </a:lnTo>
                  <a:lnTo>
                    <a:pt x="867547" y="2013380"/>
                  </a:lnTo>
                  <a:lnTo>
                    <a:pt x="852121" y="2059779"/>
                  </a:lnTo>
                  <a:lnTo>
                    <a:pt x="837864" y="2106562"/>
                  </a:lnTo>
                  <a:lnTo>
                    <a:pt x="824784" y="2153708"/>
                  </a:lnTo>
                  <a:lnTo>
                    <a:pt x="812889" y="2201194"/>
                  </a:lnTo>
                  <a:lnTo>
                    <a:pt x="802187" y="2248998"/>
                  </a:lnTo>
                  <a:lnTo>
                    <a:pt x="792686" y="2297098"/>
                  </a:lnTo>
                  <a:lnTo>
                    <a:pt x="784394" y="2345473"/>
                  </a:lnTo>
                  <a:lnTo>
                    <a:pt x="777318" y="2394100"/>
                  </a:lnTo>
                  <a:lnTo>
                    <a:pt x="771468" y="2442956"/>
                  </a:lnTo>
                  <a:lnTo>
                    <a:pt x="766851" y="2492021"/>
                  </a:lnTo>
                  <a:lnTo>
                    <a:pt x="763474" y="2541271"/>
                  </a:lnTo>
                  <a:lnTo>
                    <a:pt x="761346" y="2590685"/>
                  </a:lnTo>
                  <a:lnTo>
                    <a:pt x="760476" y="2640241"/>
                  </a:lnTo>
                  <a:lnTo>
                    <a:pt x="0" y="2636570"/>
                  </a:lnTo>
                  <a:lnTo>
                    <a:pt x="704" y="2586257"/>
                  </a:lnTo>
                  <a:lnTo>
                    <a:pt x="2342" y="2536042"/>
                  </a:lnTo>
                  <a:lnTo>
                    <a:pt x="4909" y="2485938"/>
                  </a:lnTo>
                  <a:lnTo>
                    <a:pt x="8400" y="2435955"/>
                  </a:lnTo>
                  <a:lnTo>
                    <a:pt x="12811" y="2386106"/>
                  </a:lnTo>
                  <a:lnTo>
                    <a:pt x="18139" y="2336403"/>
                  </a:lnTo>
                  <a:lnTo>
                    <a:pt x="24378" y="2286859"/>
                  </a:lnTo>
                  <a:lnTo>
                    <a:pt x="31524" y="2237485"/>
                  </a:lnTo>
                  <a:lnTo>
                    <a:pt x="39574" y="2188293"/>
                  </a:lnTo>
                  <a:lnTo>
                    <a:pt x="48522" y="2139296"/>
                  </a:lnTo>
                  <a:lnTo>
                    <a:pt x="58366" y="2090505"/>
                  </a:lnTo>
                  <a:lnTo>
                    <a:pt x="69099" y="2041932"/>
                  </a:lnTo>
                  <a:lnTo>
                    <a:pt x="80719" y="1993590"/>
                  </a:lnTo>
                  <a:lnTo>
                    <a:pt x="93220" y="1945490"/>
                  </a:lnTo>
                  <a:lnTo>
                    <a:pt x="106599" y="1897645"/>
                  </a:lnTo>
                  <a:lnTo>
                    <a:pt x="120851" y="1850066"/>
                  </a:lnTo>
                  <a:lnTo>
                    <a:pt x="135972" y="1802766"/>
                  </a:lnTo>
                  <a:lnTo>
                    <a:pt x="151958" y="1755757"/>
                  </a:lnTo>
                  <a:lnTo>
                    <a:pt x="168804" y="1709051"/>
                  </a:lnTo>
                  <a:lnTo>
                    <a:pt x="186506" y="1662659"/>
                  </a:lnTo>
                  <a:lnTo>
                    <a:pt x="205060" y="1616594"/>
                  </a:lnTo>
                  <a:lnTo>
                    <a:pt x="224462" y="1570868"/>
                  </a:lnTo>
                  <a:lnTo>
                    <a:pt x="244708" y="1525493"/>
                  </a:lnTo>
                  <a:lnTo>
                    <a:pt x="265792" y="1480481"/>
                  </a:lnTo>
                  <a:lnTo>
                    <a:pt x="287711" y="1435843"/>
                  </a:lnTo>
                  <a:lnTo>
                    <a:pt x="310460" y="1391593"/>
                  </a:lnTo>
                  <a:lnTo>
                    <a:pt x="334036" y="1347742"/>
                  </a:lnTo>
                  <a:lnTo>
                    <a:pt x="358434" y="1304302"/>
                  </a:lnTo>
                  <a:lnTo>
                    <a:pt x="383650" y="1261285"/>
                  </a:lnTo>
                  <a:lnTo>
                    <a:pt x="409679" y="1218704"/>
                  </a:lnTo>
                  <a:lnTo>
                    <a:pt x="436517" y="1176570"/>
                  </a:lnTo>
                  <a:lnTo>
                    <a:pt x="464160" y="1134895"/>
                  </a:lnTo>
                  <a:lnTo>
                    <a:pt x="492603" y="1093691"/>
                  </a:lnTo>
                  <a:lnTo>
                    <a:pt x="521843" y="1052971"/>
                  </a:lnTo>
                  <a:lnTo>
                    <a:pt x="551875" y="1012746"/>
                  </a:lnTo>
                  <a:lnTo>
                    <a:pt x="582695" y="973028"/>
                  </a:lnTo>
                  <a:lnTo>
                    <a:pt x="614299" y="933831"/>
                  </a:lnTo>
                  <a:lnTo>
                    <a:pt x="646585" y="895237"/>
                  </a:lnTo>
                  <a:lnTo>
                    <a:pt x="679534" y="857308"/>
                  </a:lnTo>
                  <a:lnTo>
                    <a:pt x="713133" y="820050"/>
                  </a:lnTo>
                  <a:lnTo>
                    <a:pt x="747371" y="783469"/>
                  </a:lnTo>
                  <a:lnTo>
                    <a:pt x="782238" y="747574"/>
                  </a:lnTo>
                  <a:lnTo>
                    <a:pt x="817723" y="712369"/>
                  </a:lnTo>
                  <a:lnTo>
                    <a:pt x="853815" y="677862"/>
                  </a:lnTo>
                  <a:lnTo>
                    <a:pt x="890503" y="644060"/>
                  </a:lnTo>
                  <a:lnTo>
                    <a:pt x="927776" y="610968"/>
                  </a:lnTo>
                  <a:lnTo>
                    <a:pt x="965623" y="578594"/>
                  </a:lnTo>
                  <a:lnTo>
                    <a:pt x="1004033" y="546944"/>
                  </a:lnTo>
                  <a:lnTo>
                    <a:pt x="1042995" y="516026"/>
                  </a:lnTo>
                  <a:lnTo>
                    <a:pt x="1082499" y="485844"/>
                  </a:lnTo>
                  <a:lnTo>
                    <a:pt x="1122533" y="456407"/>
                  </a:lnTo>
                  <a:lnTo>
                    <a:pt x="1163086" y="427721"/>
                  </a:lnTo>
                  <a:lnTo>
                    <a:pt x="1204148" y="399792"/>
                  </a:lnTo>
                  <a:lnTo>
                    <a:pt x="1245708" y="372627"/>
                  </a:lnTo>
                  <a:lnTo>
                    <a:pt x="1287754" y="346233"/>
                  </a:lnTo>
                  <a:lnTo>
                    <a:pt x="1330277" y="320616"/>
                  </a:lnTo>
                  <a:lnTo>
                    <a:pt x="1373264" y="295783"/>
                  </a:lnTo>
                  <a:lnTo>
                    <a:pt x="1416705" y="271741"/>
                  </a:lnTo>
                  <a:lnTo>
                    <a:pt x="1460589" y="248496"/>
                  </a:lnTo>
                  <a:lnTo>
                    <a:pt x="1504905" y="226055"/>
                  </a:lnTo>
                  <a:lnTo>
                    <a:pt x="1549643" y="204424"/>
                  </a:lnTo>
                  <a:lnTo>
                    <a:pt x="1594790" y="183611"/>
                  </a:lnTo>
                  <a:lnTo>
                    <a:pt x="1640337" y="163621"/>
                  </a:lnTo>
                  <a:lnTo>
                    <a:pt x="1686273" y="144461"/>
                  </a:lnTo>
                  <a:lnTo>
                    <a:pt x="1732586" y="126139"/>
                  </a:lnTo>
                  <a:lnTo>
                    <a:pt x="1779265" y="108660"/>
                  </a:lnTo>
                  <a:lnTo>
                    <a:pt x="1826300" y="92032"/>
                  </a:lnTo>
                  <a:lnTo>
                    <a:pt x="1873680" y="76261"/>
                  </a:lnTo>
                  <a:lnTo>
                    <a:pt x="1921394" y="61353"/>
                  </a:lnTo>
                  <a:lnTo>
                    <a:pt x="1969431" y="47315"/>
                  </a:lnTo>
                  <a:lnTo>
                    <a:pt x="2017779" y="34154"/>
                  </a:lnTo>
                  <a:lnTo>
                    <a:pt x="2066429" y="21877"/>
                  </a:lnTo>
                  <a:lnTo>
                    <a:pt x="2115369" y="10490"/>
                  </a:lnTo>
                  <a:lnTo>
                    <a:pt x="2164588" y="0"/>
                  </a:lnTo>
                  <a:lnTo>
                    <a:pt x="2316226" y="7452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26357" y="2914776"/>
              <a:ext cx="1042669" cy="802005"/>
            </a:xfrm>
            <a:custGeom>
              <a:avLst/>
              <a:gdLst/>
              <a:ahLst/>
              <a:cxnLst/>
              <a:rect l="l" t="t" r="r" b="b"/>
              <a:pathLst>
                <a:path w="1042670" h="802004">
                  <a:moveTo>
                    <a:pt x="520953" y="0"/>
                  </a:moveTo>
                  <a:lnTo>
                    <a:pt x="468473" y="711"/>
                  </a:lnTo>
                  <a:lnTo>
                    <a:pt x="416043" y="2463"/>
                  </a:lnTo>
                  <a:lnTo>
                    <a:pt x="363678" y="5252"/>
                  </a:lnTo>
                  <a:lnTo>
                    <a:pt x="311389" y="9072"/>
                  </a:lnTo>
                  <a:lnTo>
                    <a:pt x="259191" y="13922"/>
                  </a:lnTo>
                  <a:lnTo>
                    <a:pt x="207095" y="19796"/>
                  </a:lnTo>
                  <a:lnTo>
                    <a:pt x="155115" y="26692"/>
                  </a:lnTo>
                  <a:lnTo>
                    <a:pt x="103264" y="34604"/>
                  </a:lnTo>
                  <a:lnTo>
                    <a:pt x="51554" y="43531"/>
                  </a:lnTo>
                  <a:lnTo>
                    <a:pt x="0" y="53467"/>
                  </a:lnTo>
                  <a:lnTo>
                    <a:pt x="151383" y="801497"/>
                  </a:lnTo>
                  <a:lnTo>
                    <a:pt x="204244" y="791568"/>
                  </a:lnTo>
                  <a:lnTo>
                    <a:pt x="257325" y="783118"/>
                  </a:lnTo>
                  <a:lnTo>
                    <a:pt x="310597" y="776151"/>
                  </a:lnTo>
                  <a:lnTo>
                    <a:pt x="364031" y="770667"/>
                  </a:lnTo>
                  <a:lnTo>
                    <a:pt x="417598" y="766670"/>
                  </a:lnTo>
                  <a:lnTo>
                    <a:pt x="471270" y="764161"/>
                  </a:lnTo>
                  <a:lnTo>
                    <a:pt x="525017" y="763143"/>
                  </a:lnTo>
                  <a:lnTo>
                    <a:pt x="578826" y="763475"/>
                  </a:lnTo>
                  <a:lnTo>
                    <a:pt x="632571" y="765339"/>
                  </a:lnTo>
                  <a:lnTo>
                    <a:pt x="686217" y="768724"/>
                  </a:lnTo>
                  <a:lnTo>
                    <a:pt x="739733" y="773622"/>
                  </a:lnTo>
                  <a:lnTo>
                    <a:pt x="793084" y="780025"/>
                  </a:lnTo>
                  <a:lnTo>
                    <a:pt x="846237" y="787922"/>
                  </a:lnTo>
                  <a:lnTo>
                    <a:pt x="899159" y="797306"/>
                  </a:lnTo>
                  <a:lnTo>
                    <a:pt x="1042162" y="47625"/>
                  </a:lnTo>
                  <a:lnTo>
                    <a:pt x="990531" y="38271"/>
                  </a:lnTo>
                  <a:lnTo>
                    <a:pt x="938749" y="29943"/>
                  </a:lnTo>
                  <a:lnTo>
                    <a:pt x="886831" y="22640"/>
                  </a:lnTo>
                  <a:lnTo>
                    <a:pt x="834794" y="16358"/>
                  </a:lnTo>
                  <a:lnTo>
                    <a:pt x="782653" y="11096"/>
                  </a:lnTo>
                  <a:lnTo>
                    <a:pt x="730424" y="6851"/>
                  </a:lnTo>
                  <a:lnTo>
                    <a:pt x="678124" y="3622"/>
                  </a:lnTo>
                  <a:lnTo>
                    <a:pt x="625768" y="1405"/>
                  </a:lnTo>
                  <a:lnTo>
                    <a:pt x="573373" y="198"/>
                  </a:lnTo>
                  <a:lnTo>
                    <a:pt x="520953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26357" y="2914776"/>
              <a:ext cx="1042669" cy="802005"/>
            </a:xfrm>
            <a:custGeom>
              <a:avLst/>
              <a:gdLst/>
              <a:ahLst/>
              <a:cxnLst/>
              <a:rect l="l" t="t" r="r" b="b"/>
              <a:pathLst>
                <a:path w="1042670" h="802004">
                  <a:moveTo>
                    <a:pt x="899159" y="797306"/>
                  </a:moveTo>
                  <a:lnTo>
                    <a:pt x="846237" y="787922"/>
                  </a:lnTo>
                  <a:lnTo>
                    <a:pt x="793084" y="780025"/>
                  </a:lnTo>
                  <a:lnTo>
                    <a:pt x="739733" y="773622"/>
                  </a:lnTo>
                  <a:lnTo>
                    <a:pt x="686217" y="768724"/>
                  </a:lnTo>
                  <a:lnTo>
                    <a:pt x="632571" y="765339"/>
                  </a:lnTo>
                  <a:lnTo>
                    <a:pt x="578826" y="763475"/>
                  </a:lnTo>
                  <a:lnTo>
                    <a:pt x="525017" y="763143"/>
                  </a:lnTo>
                  <a:lnTo>
                    <a:pt x="471270" y="764161"/>
                  </a:lnTo>
                  <a:lnTo>
                    <a:pt x="417598" y="766670"/>
                  </a:lnTo>
                  <a:lnTo>
                    <a:pt x="364031" y="770667"/>
                  </a:lnTo>
                  <a:lnTo>
                    <a:pt x="310597" y="776151"/>
                  </a:lnTo>
                  <a:lnTo>
                    <a:pt x="257325" y="783118"/>
                  </a:lnTo>
                  <a:lnTo>
                    <a:pt x="204244" y="791568"/>
                  </a:lnTo>
                  <a:lnTo>
                    <a:pt x="151383" y="801497"/>
                  </a:lnTo>
                  <a:lnTo>
                    <a:pt x="0" y="53467"/>
                  </a:lnTo>
                  <a:lnTo>
                    <a:pt x="51554" y="43531"/>
                  </a:lnTo>
                  <a:lnTo>
                    <a:pt x="103264" y="34604"/>
                  </a:lnTo>
                  <a:lnTo>
                    <a:pt x="155115" y="26692"/>
                  </a:lnTo>
                  <a:lnTo>
                    <a:pt x="207095" y="19796"/>
                  </a:lnTo>
                  <a:lnTo>
                    <a:pt x="259191" y="13922"/>
                  </a:lnTo>
                  <a:lnTo>
                    <a:pt x="311389" y="9072"/>
                  </a:lnTo>
                  <a:lnTo>
                    <a:pt x="363678" y="5252"/>
                  </a:lnTo>
                  <a:lnTo>
                    <a:pt x="416043" y="2463"/>
                  </a:lnTo>
                  <a:lnTo>
                    <a:pt x="468473" y="711"/>
                  </a:lnTo>
                  <a:lnTo>
                    <a:pt x="520953" y="0"/>
                  </a:lnTo>
                  <a:lnTo>
                    <a:pt x="573373" y="198"/>
                  </a:lnTo>
                  <a:lnTo>
                    <a:pt x="625768" y="1405"/>
                  </a:lnTo>
                  <a:lnTo>
                    <a:pt x="678124" y="3622"/>
                  </a:lnTo>
                  <a:lnTo>
                    <a:pt x="730424" y="6851"/>
                  </a:lnTo>
                  <a:lnTo>
                    <a:pt x="782653" y="11096"/>
                  </a:lnTo>
                  <a:lnTo>
                    <a:pt x="834794" y="16358"/>
                  </a:lnTo>
                  <a:lnTo>
                    <a:pt x="886831" y="22640"/>
                  </a:lnTo>
                  <a:lnTo>
                    <a:pt x="938749" y="29943"/>
                  </a:lnTo>
                  <a:lnTo>
                    <a:pt x="990531" y="38271"/>
                  </a:lnTo>
                  <a:lnTo>
                    <a:pt x="1042162" y="47625"/>
                  </a:lnTo>
                  <a:lnTo>
                    <a:pt x="899159" y="79730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0872" y="4704587"/>
              <a:ext cx="1066800" cy="908685"/>
            </a:xfrm>
            <a:custGeom>
              <a:avLst/>
              <a:gdLst/>
              <a:ahLst/>
              <a:cxnLst/>
              <a:rect l="l" t="t" r="r" b="b"/>
              <a:pathLst>
                <a:path w="1066800" h="908685">
                  <a:moveTo>
                    <a:pt x="1066800" y="0"/>
                  </a:moveTo>
                  <a:lnTo>
                    <a:pt x="0" y="0"/>
                  </a:lnTo>
                  <a:lnTo>
                    <a:pt x="0" y="908304"/>
                  </a:lnTo>
                  <a:lnTo>
                    <a:pt x="1066800" y="908304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80872" y="4704587"/>
              <a:ext cx="1066800" cy="908685"/>
            </a:xfrm>
            <a:custGeom>
              <a:avLst/>
              <a:gdLst/>
              <a:ahLst/>
              <a:cxnLst/>
              <a:rect l="l" t="t" r="r" b="b"/>
              <a:pathLst>
                <a:path w="1066800" h="908685">
                  <a:moveTo>
                    <a:pt x="0" y="908304"/>
                  </a:moveTo>
                  <a:lnTo>
                    <a:pt x="1066800" y="908304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9083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348728" y="4671059"/>
            <a:ext cx="1405255" cy="962025"/>
            <a:chOff x="7348728" y="4671059"/>
            <a:chExt cx="1405255" cy="962025"/>
          </a:xfrm>
        </p:grpSpPr>
        <p:sp>
          <p:nvSpPr>
            <p:cNvPr id="13" name="object 13"/>
            <p:cNvSpPr/>
            <p:nvPr/>
          </p:nvSpPr>
          <p:spPr>
            <a:xfrm>
              <a:off x="7353300" y="4675631"/>
              <a:ext cx="1066800" cy="931544"/>
            </a:xfrm>
            <a:custGeom>
              <a:avLst/>
              <a:gdLst/>
              <a:ahLst/>
              <a:cxnLst/>
              <a:rect l="l" t="t" r="r" b="b"/>
              <a:pathLst>
                <a:path w="1066800" h="931545">
                  <a:moveTo>
                    <a:pt x="1066800" y="0"/>
                  </a:moveTo>
                  <a:lnTo>
                    <a:pt x="0" y="0"/>
                  </a:lnTo>
                  <a:lnTo>
                    <a:pt x="0" y="931163"/>
                  </a:lnTo>
                  <a:lnTo>
                    <a:pt x="1066800" y="9311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53300" y="4675631"/>
              <a:ext cx="1066800" cy="931544"/>
            </a:xfrm>
            <a:custGeom>
              <a:avLst/>
              <a:gdLst/>
              <a:ahLst/>
              <a:cxnLst/>
              <a:rect l="l" t="t" r="r" b="b"/>
              <a:pathLst>
                <a:path w="1066800" h="931545">
                  <a:moveTo>
                    <a:pt x="0" y="931163"/>
                  </a:moveTo>
                  <a:lnTo>
                    <a:pt x="1066800" y="9311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93116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11084" y="5018531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209550" y="0"/>
                  </a:move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lnTo>
                    <a:pt x="209550" y="15240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11084" y="5018531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838200" y="152400"/>
                  </a:moveTo>
                  <a:lnTo>
                    <a:pt x="209550" y="152400"/>
                  </a:lnTo>
                  <a:lnTo>
                    <a:pt x="209550" y="0"/>
                  </a:ln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35940" y="466470"/>
            <a:ext cx="2842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5" dirty="0">
                <a:solidFill>
                  <a:srgbClr val="775F54"/>
                </a:solidFill>
                <a:latin typeface="Arial"/>
                <a:cs typeface="Arial"/>
              </a:rPr>
              <a:t>Arch</a:t>
            </a:r>
            <a:r>
              <a:rPr sz="4400" spc="-8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5940" y="1523958"/>
            <a:ext cx="1796414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65" dirty="0">
                <a:latin typeface="Arial"/>
                <a:cs typeface="Arial"/>
              </a:rPr>
              <a:t>Works </a:t>
            </a:r>
            <a:r>
              <a:rPr sz="2800" spc="-80" dirty="0">
                <a:latin typeface="Arial"/>
                <a:cs typeface="Arial"/>
              </a:rPr>
              <a:t>by </a:t>
            </a:r>
            <a:r>
              <a:rPr sz="2800" spc="-80" dirty="0">
                <a:solidFill>
                  <a:srgbClr val="00FFFF"/>
                </a:solidFill>
                <a:latin typeface="Arial"/>
                <a:cs typeface="Arial"/>
              </a:rPr>
              <a:t> </a:t>
            </a:r>
            <a:r>
              <a:rPr sz="2800" spc="-280" dirty="0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sz="2800" spc="-210" dirty="0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sz="2800" spc="-165" dirty="0">
                <a:solidFill>
                  <a:srgbClr val="00FFFF"/>
                </a:solidFill>
                <a:latin typeface="Arial"/>
                <a:cs typeface="Arial"/>
              </a:rPr>
              <a:t>mpr</a:t>
            </a:r>
            <a:r>
              <a:rPr sz="2800" spc="-155" dirty="0">
                <a:solidFill>
                  <a:srgbClr val="00FFFF"/>
                </a:solidFill>
                <a:latin typeface="Arial"/>
                <a:cs typeface="Arial"/>
              </a:rPr>
              <a:t>e</a:t>
            </a:r>
            <a:r>
              <a:rPr sz="2800" spc="-470" dirty="0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sz="2800" spc="-465" dirty="0">
                <a:solidFill>
                  <a:srgbClr val="00FFFF"/>
                </a:solidFill>
                <a:latin typeface="Arial"/>
                <a:cs typeface="Arial"/>
              </a:rPr>
              <a:t>s</a:t>
            </a:r>
            <a:r>
              <a:rPr sz="2800" spc="-175" dirty="0">
                <a:solidFill>
                  <a:srgbClr val="00FFFF"/>
                </a:solidFill>
                <a:latin typeface="Arial"/>
                <a:cs typeface="Arial"/>
              </a:rPr>
              <a:t>ion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186428" y="1367027"/>
            <a:ext cx="923925" cy="695325"/>
            <a:chOff x="4186428" y="1367027"/>
            <a:chExt cx="923925" cy="695325"/>
          </a:xfrm>
        </p:grpSpPr>
        <p:sp>
          <p:nvSpPr>
            <p:cNvPr id="20" name="object 20"/>
            <p:cNvSpPr/>
            <p:nvPr/>
          </p:nvSpPr>
          <p:spPr>
            <a:xfrm>
              <a:off x="4191000" y="13715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685800" y="0"/>
                  </a:moveTo>
                  <a:lnTo>
                    <a:pt x="228600" y="0"/>
                  </a:lnTo>
                  <a:lnTo>
                    <a:pt x="228600" y="514350"/>
                  </a:lnTo>
                  <a:lnTo>
                    <a:pt x="0" y="514350"/>
                  </a:lnTo>
                  <a:lnTo>
                    <a:pt x="457200" y="685800"/>
                  </a:lnTo>
                  <a:lnTo>
                    <a:pt x="914400" y="514350"/>
                  </a:lnTo>
                  <a:lnTo>
                    <a:pt x="685800" y="51435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91000" y="1371599"/>
              <a:ext cx="914400" cy="685800"/>
            </a:xfrm>
            <a:custGeom>
              <a:avLst/>
              <a:gdLst/>
              <a:ahLst/>
              <a:cxnLst/>
              <a:rect l="l" t="t" r="r" b="b"/>
              <a:pathLst>
                <a:path w="914400" h="685800">
                  <a:moveTo>
                    <a:pt x="0" y="514350"/>
                  </a:moveTo>
                  <a:lnTo>
                    <a:pt x="228600" y="514350"/>
                  </a:lnTo>
                  <a:lnTo>
                    <a:pt x="228600" y="0"/>
                  </a:lnTo>
                  <a:lnTo>
                    <a:pt x="685800" y="0"/>
                  </a:lnTo>
                  <a:lnTo>
                    <a:pt x="685800" y="514350"/>
                  </a:lnTo>
                  <a:lnTo>
                    <a:pt x="914400" y="514350"/>
                  </a:lnTo>
                  <a:lnTo>
                    <a:pt x="457200" y="685800"/>
                  </a:lnTo>
                  <a:lnTo>
                    <a:pt x="0" y="51435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272028" y="3043427"/>
            <a:ext cx="847725" cy="619125"/>
            <a:chOff x="3272028" y="3043427"/>
            <a:chExt cx="847725" cy="619125"/>
          </a:xfrm>
        </p:grpSpPr>
        <p:sp>
          <p:nvSpPr>
            <p:cNvPr id="23" name="object 23"/>
            <p:cNvSpPr/>
            <p:nvPr/>
          </p:nvSpPr>
          <p:spPr>
            <a:xfrm>
              <a:off x="3276600" y="304799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628650" y="0"/>
                  </a:moveTo>
                  <a:lnTo>
                    <a:pt x="6286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628650" y="457200"/>
                  </a:lnTo>
                  <a:lnTo>
                    <a:pt x="628650" y="609600"/>
                  </a:lnTo>
                  <a:lnTo>
                    <a:pt x="838200" y="30480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6600" y="304799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0" y="152400"/>
                  </a:moveTo>
                  <a:lnTo>
                    <a:pt x="628650" y="152400"/>
                  </a:lnTo>
                  <a:lnTo>
                    <a:pt x="628650" y="0"/>
                  </a:lnTo>
                  <a:lnTo>
                    <a:pt x="838200" y="304800"/>
                  </a:lnTo>
                  <a:lnTo>
                    <a:pt x="628650" y="609600"/>
                  </a:lnTo>
                  <a:lnTo>
                    <a:pt x="6286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77028" y="3043427"/>
            <a:ext cx="847725" cy="619125"/>
            <a:chOff x="5177028" y="3043427"/>
            <a:chExt cx="847725" cy="619125"/>
          </a:xfrm>
        </p:grpSpPr>
        <p:sp>
          <p:nvSpPr>
            <p:cNvPr id="26" name="object 26"/>
            <p:cNvSpPr/>
            <p:nvPr/>
          </p:nvSpPr>
          <p:spPr>
            <a:xfrm>
              <a:off x="5181600" y="304799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209550" y="0"/>
                  </a:move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lnTo>
                    <a:pt x="209550" y="15240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81600" y="304799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838200" y="152400"/>
                  </a:moveTo>
                  <a:lnTo>
                    <a:pt x="209550" y="152400"/>
                  </a:lnTo>
                  <a:lnTo>
                    <a:pt x="209550" y="0"/>
                  </a:ln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00455" y="4983479"/>
            <a:ext cx="847725" cy="619125"/>
            <a:chOff x="600455" y="4983479"/>
            <a:chExt cx="847725" cy="619125"/>
          </a:xfrm>
        </p:grpSpPr>
        <p:sp>
          <p:nvSpPr>
            <p:cNvPr id="29" name="object 29"/>
            <p:cNvSpPr/>
            <p:nvPr/>
          </p:nvSpPr>
          <p:spPr>
            <a:xfrm>
              <a:off x="605027" y="4988051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628650" y="0"/>
                  </a:moveTo>
                  <a:lnTo>
                    <a:pt x="6286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628650" y="457200"/>
                  </a:lnTo>
                  <a:lnTo>
                    <a:pt x="628650" y="609600"/>
                  </a:lnTo>
                  <a:lnTo>
                    <a:pt x="838200" y="30480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5027" y="4988051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0" y="152400"/>
                  </a:moveTo>
                  <a:lnTo>
                    <a:pt x="628650" y="152400"/>
                  </a:lnTo>
                  <a:lnTo>
                    <a:pt x="628650" y="0"/>
                  </a:lnTo>
                  <a:lnTo>
                    <a:pt x="838200" y="304800"/>
                  </a:lnTo>
                  <a:lnTo>
                    <a:pt x="628650" y="609600"/>
                  </a:lnTo>
                  <a:lnTo>
                    <a:pt x="6286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2545079" y="5001767"/>
            <a:ext cx="847725" cy="619125"/>
            <a:chOff x="2545079" y="5001767"/>
            <a:chExt cx="847725" cy="619125"/>
          </a:xfrm>
        </p:grpSpPr>
        <p:sp>
          <p:nvSpPr>
            <p:cNvPr id="32" name="object 32"/>
            <p:cNvSpPr/>
            <p:nvPr/>
          </p:nvSpPr>
          <p:spPr>
            <a:xfrm>
              <a:off x="2549651" y="500633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209550" y="0"/>
                  </a:move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lnTo>
                    <a:pt x="209550" y="15240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549651" y="500633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838200" y="152400"/>
                  </a:moveTo>
                  <a:lnTo>
                    <a:pt x="209550" y="152400"/>
                  </a:lnTo>
                  <a:lnTo>
                    <a:pt x="209550" y="0"/>
                  </a:lnTo>
                  <a:lnTo>
                    <a:pt x="0" y="304800"/>
                  </a:lnTo>
                  <a:lnTo>
                    <a:pt x="209550" y="609600"/>
                  </a:lnTo>
                  <a:lnTo>
                    <a:pt x="209550" y="457200"/>
                  </a:lnTo>
                  <a:lnTo>
                    <a:pt x="838200" y="457200"/>
                  </a:lnTo>
                  <a:lnTo>
                    <a:pt x="83820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5954267" y="5001767"/>
            <a:ext cx="847725" cy="619125"/>
            <a:chOff x="5954267" y="5001767"/>
            <a:chExt cx="847725" cy="619125"/>
          </a:xfrm>
        </p:grpSpPr>
        <p:sp>
          <p:nvSpPr>
            <p:cNvPr id="35" name="object 35"/>
            <p:cNvSpPr/>
            <p:nvPr/>
          </p:nvSpPr>
          <p:spPr>
            <a:xfrm>
              <a:off x="5958839" y="500633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628650" y="0"/>
                  </a:moveTo>
                  <a:lnTo>
                    <a:pt x="62865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628650" y="457200"/>
                  </a:lnTo>
                  <a:lnTo>
                    <a:pt x="628650" y="609600"/>
                  </a:lnTo>
                  <a:lnTo>
                    <a:pt x="838200" y="304800"/>
                  </a:lnTo>
                  <a:lnTo>
                    <a:pt x="62865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58839" y="5006339"/>
              <a:ext cx="838200" cy="609600"/>
            </a:xfrm>
            <a:custGeom>
              <a:avLst/>
              <a:gdLst/>
              <a:ahLst/>
              <a:cxnLst/>
              <a:rect l="l" t="t" r="r" b="b"/>
              <a:pathLst>
                <a:path w="838200" h="609600">
                  <a:moveTo>
                    <a:pt x="0" y="152400"/>
                  </a:moveTo>
                  <a:lnTo>
                    <a:pt x="628650" y="152400"/>
                  </a:lnTo>
                  <a:lnTo>
                    <a:pt x="628650" y="0"/>
                  </a:lnTo>
                  <a:lnTo>
                    <a:pt x="838200" y="304800"/>
                  </a:lnTo>
                  <a:lnTo>
                    <a:pt x="628650" y="609600"/>
                  </a:lnTo>
                  <a:lnTo>
                    <a:pt x="62865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8422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85" dirty="0">
                <a:solidFill>
                  <a:srgbClr val="775F54"/>
                </a:solidFill>
                <a:latin typeface="Arial"/>
                <a:cs typeface="Arial"/>
              </a:rPr>
              <a:t>Arch</a:t>
            </a:r>
            <a:r>
              <a:rPr sz="4400" spc="-8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1833"/>
            <a:ext cx="57613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0" dirty="0">
                <a:latin typeface="Arial"/>
                <a:cs typeface="Arial"/>
              </a:rPr>
              <a:t>Where </a:t>
            </a:r>
            <a:r>
              <a:rPr sz="2900" spc="-190" dirty="0">
                <a:latin typeface="Arial"/>
                <a:cs typeface="Arial"/>
              </a:rPr>
              <a:t>have </a:t>
            </a:r>
            <a:r>
              <a:rPr sz="2900" spc="-195" dirty="0">
                <a:latin typeface="Arial"/>
                <a:cs typeface="Arial"/>
              </a:rPr>
              <a:t>you </a:t>
            </a:r>
            <a:r>
              <a:rPr sz="2900" spc="-290" dirty="0">
                <a:latin typeface="Arial"/>
                <a:cs typeface="Arial"/>
              </a:rPr>
              <a:t>seen </a:t>
            </a:r>
            <a:r>
              <a:rPr sz="2900" spc="-235" dirty="0">
                <a:latin typeface="Arial"/>
                <a:cs typeface="Arial"/>
              </a:rPr>
              <a:t>these</a:t>
            </a:r>
            <a:r>
              <a:rPr sz="2900" spc="160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bridges?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63295"/>
            <a:ext cx="8229600" cy="5474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1167" y="6054344"/>
            <a:ext cx="450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Cold Spring </a:t>
            </a:r>
            <a:r>
              <a:rPr sz="1800" dirty="0">
                <a:latin typeface="Arial"/>
                <a:cs typeface="Arial"/>
              </a:rPr>
              <a:t>Arch </a:t>
            </a:r>
            <a:r>
              <a:rPr sz="1800" spc="-5" dirty="0">
                <a:latin typeface="Arial"/>
                <a:cs typeface="Arial"/>
              </a:rPr>
              <a:t>Bridge, Santa Barbara,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2251" y="775716"/>
            <a:ext cx="8148828" cy="4856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0816" y="5673344"/>
            <a:ext cx="35426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Marsh Rainbow </a:t>
            </a:r>
            <a:r>
              <a:rPr sz="1800" dirty="0">
                <a:latin typeface="Arial"/>
                <a:cs typeface="Arial"/>
              </a:rPr>
              <a:t>Arch, </a:t>
            </a:r>
            <a:r>
              <a:rPr sz="1800" spc="-5" dirty="0">
                <a:latin typeface="Arial"/>
                <a:cs typeface="Arial"/>
              </a:rPr>
              <a:t>Riverton,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5968" y="408431"/>
            <a:ext cx="8109204" cy="5529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2691" y="6012586"/>
            <a:ext cx="29965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Pont du Gard, Nimes,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France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6470"/>
            <a:ext cx="4963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70" dirty="0">
                <a:solidFill>
                  <a:srgbClr val="775F54"/>
                </a:solidFill>
                <a:latin typeface="Arial"/>
                <a:cs typeface="Arial"/>
              </a:rPr>
              <a:t>Cable-Stayed</a:t>
            </a:r>
            <a:r>
              <a:rPr sz="4400" spc="-11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53464"/>
            <a:ext cx="7602220" cy="1999614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7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225" dirty="0">
                <a:solidFill>
                  <a:srgbClr val="FF3300"/>
                </a:solidFill>
                <a:latin typeface="Arial"/>
                <a:cs typeface="Arial"/>
              </a:rPr>
              <a:t>Piers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90" dirty="0">
                <a:latin typeface="Arial"/>
                <a:cs typeface="Arial"/>
              </a:rPr>
              <a:t>vertical </a:t>
            </a:r>
            <a:r>
              <a:rPr sz="2800" spc="-130" dirty="0">
                <a:latin typeface="Arial"/>
                <a:cs typeface="Arial"/>
              </a:rPr>
              <a:t>supporting</a:t>
            </a:r>
            <a:r>
              <a:rPr sz="2800" spc="100" dirty="0">
                <a:latin typeface="Arial"/>
                <a:cs typeface="Arial"/>
              </a:rPr>
              <a:t> </a:t>
            </a:r>
            <a:r>
              <a:rPr sz="2800" spc="-210" dirty="0">
                <a:latin typeface="Arial"/>
                <a:cs typeface="Arial"/>
              </a:rPr>
              <a:t>structures</a:t>
            </a:r>
            <a:endParaRPr sz="2800">
              <a:latin typeface="Arial"/>
              <a:cs typeface="Arial"/>
            </a:endParaRPr>
          </a:p>
          <a:p>
            <a:pPr marL="332740" marR="508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65" dirty="0">
                <a:solidFill>
                  <a:srgbClr val="66FF33"/>
                </a:solidFill>
                <a:latin typeface="Arial"/>
                <a:cs typeface="Arial"/>
              </a:rPr>
              <a:t>Cables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65" dirty="0">
                <a:latin typeface="Arial"/>
                <a:cs typeface="Arial"/>
              </a:rPr>
              <a:t>thick steel </a:t>
            </a:r>
            <a:r>
              <a:rPr sz="2800" spc="-170" dirty="0">
                <a:latin typeface="Arial"/>
                <a:cs typeface="Arial"/>
              </a:rPr>
              <a:t>ropes </a:t>
            </a:r>
            <a:r>
              <a:rPr sz="2800" spc="-135" dirty="0">
                <a:latin typeface="Arial"/>
                <a:cs typeface="Arial"/>
              </a:rPr>
              <a:t>from </a:t>
            </a:r>
            <a:r>
              <a:rPr sz="2800" spc="-215" dirty="0">
                <a:latin typeface="Arial"/>
                <a:cs typeface="Arial"/>
              </a:rPr>
              <a:t>which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140" dirty="0">
                <a:latin typeface="Arial"/>
                <a:cs typeface="Arial"/>
              </a:rPr>
              <a:t>decking </a:t>
            </a:r>
            <a:r>
              <a:rPr sz="2800" spc="-245" dirty="0">
                <a:latin typeface="Arial"/>
                <a:cs typeface="Arial"/>
              </a:rPr>
              <a:t>is  </a:t>
            </a:r>
            <a:r>
              <a:rPr sz="2800" spc="-215" dirty="0">
                <a:latin typeface="Arial"/>
                <a:cs typeface="Arial"/>
              </a:rPr>
              <a:t>suspended</a:t>
            </a:r>
            <a:endParaRPr sz="28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185" dirty="0">
                <a:solidFill>
                  <a:srgbClr val="93B6D2"/>
                </a:solidFill>
                <a:latin typeface="Arial"/>
                <a:cs typeface="Arial"/>
              </a:rPr>
              <a:t>Decking </a:t>
            </a:r>
            <a:r>
              <a:rPr sz="2800" spc="-160" dirty="0">
                <a:latin typeface="Arial"/>
                <a:cs typeface="Arial"/>
              </a:rPr>
              <a:t>–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125" dirty="0">
                <a:latin typeface="Arial"/>
                <a:cs typeface="Arial"/>
              </a:rPr>
              <a:t>supported </a:t>
            </a:r>
            <a:r>
              <a:rPr sz="2800" spc="-95" dirty="0">
                <a:latin typeface="Arial"/>
                <a:cs typeface="Arial"/>
              </a:rPr>
              <a:t>roadway </a:t>
            </a:r>
            <a:r>
              <a:rPr sz="2800" spc="-250" dirty="0">
                <a:latin typeface="Arial"/>
                <a:cs typeface="Arial"/>
              </a:rPr>
              <a:t>on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44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bridge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24127" y="3657600"/>
            <a:ext cx="7336790" cy="2679700"/>
            <a:chOff x="1024127" y="3657600"/>
            <a:chExt cx="7336790" cy="2679700"/>
          </a:xfrm>
        </p:grpSpPr>
        <p:sp>
          <p:nvSpPr>
            <p:cNvPr id="5" name="object 5"/>
            <p:cNvSpPr/>
            <p:nvPr/>
          </p:nvSpPr>
          <p:spPr>
            <a:xfrm>
              <a:off x="2898648" y="3688092"/>
              <a:ext cx="190500" cy="2639695"/>
            </a:xfrm>
            <a:custGeom>
              <a:avLst/>
              <a:gdLst/>
              <a:ahLst/>
              <a:cxnLst/>
              <a:rect l="l" t="t" r="r" b="b"/>
              <a:pathLst>
                <a:path w="190500" h="2639695">
                  <a:moveTo>
                    <a:pt x="190500" y="1760207"/>
                  </a:moveTo>
                  <a:lnTo>
                    <a:pt x="0" y="1760207"/>
                  </a:lnTo>
                  <a:lnTo>
                    <a:pt x="0" y="2639555"/>
                  </a:lnTo>
                  <a:lnTo>
                    <a:pt x="190500" y="2639555"/>
                  </a:lnTo>
                  <a:lnTo>
                    <a:pt x="190500" y="1760207"/>
                  </a:lnTo>
                  <a:close/>
                </a:path>
                <a:path w="190500" h="2639695">
                  <a:moveTo>
                    <a:pt x="190500" y="0"/>
                  </a:moveTo>
                  <a:lnTo>
                    <a:pt x="0" y="0"/>
                  </a:lnTo>
                  <a:lnTo>
                    <a:pt x="0" y="1671815"/>
                  </a:lnTo>
                  <a:lnTo>
                    <a:pt x="190500" y="1671815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98648" y="3688080"/>
              <a:ext cx="190500" cy="2639695"/>
            </a:xfrm>
            <a:custGeom>
              <a:avLst/>
              <a:gdLst/>
              <a:ahLst/>
              <a:cxnLst/>
              <a:rect l="l" t="t" r="r" b="b"/>
              <a:pathLst>
                <a:path w="190500" h="2639695">
                  <a:moveTo>
                    <a:pt x="0" y="2639568"/>
                  </a:moveTo>
                  <a:lnTo>
                    <a:pt x="190500" y="2639568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2639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29689" y="3672077"/>
              <a:ext cx="3377565" cy="1682750"/>
            </a:xfrm>
            <a:custGeom>
              <a:avLst/>
              <a:gdLst/>
              <a:ahLst/>
              <a:cxnLst/>
              <a:rect l="l" t="t" r="r" b="b"/>
              <a:pathLst>
                <a:path w="3377565" h="1682750">
                  <a:moveTo>
                    <a:pt x="1665732" y="0"/>
                  </a:moveTo>
                  <a:lnTo>
                    <a:pt x="3377184" y="1682496"/>
                  </a:lnTo>
                </a:path>
                <a:path w="3377565" h="1682750">
                  <a:moveTo>
                    <a:pt x="1665732" y="16764"/>
                  </a:moveTo>
                  <a:lnTo>
                    <a:pt x="0" y="1682496"/>
                  </a:lnTo>
                </a:path>
              </a:pathLst>
            </a:custGeom>
            <a:ln w="2895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30696" y="3692651"/>
              <a:ext cx="190500" cy="2639695"/>
            </a:xfrm>
            <a:custGeom>
              <a:avLst/>
              <a:gdLst/>
              <a:ahLst/>
              <a:cxnLst/>
              <a:rect l="l" t="t" r="r" b="b"/>
              <a:pathLst>
                <a:path w="190500" h="2639695">
                  <a:moveTo>
                    <a:pt x="190500" y="1755648"/>
                  </a:moveTo>
                  <a:lnTo>
                    <a:pt x="0" y="1755648"/>
                  </a:lnTo>
                  <a:lnTo>
                    <a:pt x="0" y="2639568"/>
                  </a:lnTo>
                  <a:lnTo>
                    <a:pt x="190500" y="2639568"/>
                  </a:lnTo>
                  <a:lnTo>
                    <a:pt x="190500" y="1755648"/>
                  </a:lnTo>
                  <a:close/>
                </a:path>
                <a:path w="190500" h="2639695">
                  <a:moveTo>
                    <a:pt x="190500" y="0"/>
                  </a:moveTo>
                  <a:lnTo>
                    <a:pt x="0" y="0"/>
                  </a:lnTo>
                  <a:lnTo>
                    <a:pt x="0" y="1667256"/>
                  </a:lnTo>
                  <a:lnTo>
                    <a:pt x="190500" y="1667256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30695" y="3692651"/>
              <a:ext cx="190500" cy="2639695"/>
            </a:xfrm>
            <a:custGeom>
              <a:avLst/>
              <a:gdLst/>
              <a:ahLst/>
              <a:cxnLst/>
              <a:rect l="l" t="t" r="r" b="b"/>
              <a:pathLst>
                <a:path w="190500" h="2639695">
                  <a:moveTo>
                    <a:pt x="0" y="2639568"/>
                  </a:moveTo>
                  <a:lnTo>
                    <a:pt x="190500" y="2639568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26395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88997" y="3707130"/>
              <a:ext cx="6242685" cy="1681480"/>
            </a:xfrm>
            <a:custGeom>
              <a:avLst/>
              <a:gdLst/>
              <a:ahLst/>
              <a:cxnLst/>
              <a:rect l="l" t="t" r="r" b="b"/>
              <a:pathLst>
                <a:path w="6242684" h="1681479">
                  <a:moveTo>
                    <a:pt x="4532376" y="0"/>
                  </a:moveTo>
                  <a:lnTo>
                    <a:pt x="6242304" y="1680972"/>
                  </a:lnTo>
                </a:path>
                <a:path w="6242684" h="1681479">
                  <a:moveTo>
                    <a:pt x="4533900" y="15240"/>
                  </a:moveTo>
                  <a:lnTo>
                    <a:pt x="2868167" y="1679448"/>
                  </a:lnTo>
                </a:path>
                <a:path w="6242684" h="1681479">
                  <a:moveTo>
                    <a:pt x="1002791" y="467868"/>
                  </a:moveTo>
                  <a:lnTo>
                    <a:pt x="0" y="1676400"/>
                  </a:lnTo>
                </a:path>
                <a:path w="6242684" h="1681479">
                  <a:moveTo>
                    <a:pt x="1002791" y="999744"/>
                  </a:moveTo>
                  <a:lnTo>
                    <a:pt x="633983" y="1647444"/>
                  </a:lnTo>
                </a:path>
                <a:path w="6242684" h="1681479">
                  <a:moveTo>
                    <a:pt x="1208532" y="1013460"/>
                  </a:moveTo>
                  <a:lnTo>
                    <a:pt x="1548384" y="1647444"/>
                  </a:lnTo>
                </a:path>
                <a:path w="6242684" h="1681479">
                  <a:moveTo>
                    <a:pt x="1194815" y="438912"/>
                  </a:moveTo>
                  <a:lnTo>
                    <a:pt x="2093976" y="1647444"/>
                  </a:lnTo>
                </a:path>
                <a:path w="6242684" h="1681479">
                  <a:moveTo>
                    <a:pt x="4439412" y="525780"/>
                  </a:moveTo>
                  <a:lnTo>
                    <a:pt x="3509772" y="1662684"/>
                  </a:lnTo>
                </a:path>
                <a:path w="6242684" h="1681479">
                  <a:moveTo>
                    <a:pt x="4439412" y="1042416"/>
                  </a:moveTo>
                  <a:lnTo>
                    <a:pt x="4114800" y="1662684"/>
                  </a:lnTo>
                </a:path>
                <a:path w="6242684" h="1681479">
                  <a:moveTo>
                    <a:pt x="4646676" y="1013460"/>
                  </a:moveTo>
                  <a:lnTo>
                    <a:pt x="5000244" y="1676400"/>
                  </a:lnTo>
                </a:path>
                <a:path w="6242684" h="1681479">
                  <a:moveTo>
                    <a:pt x="4646676" y="512064"/>
                  </a:moveTo>
                  <a:lnTo>
                    <a:pt x="5544311" y="1647444"/>
                  </a:lnTo>
                </a:path>
              </a:pathLst>
            </a:custGeom>
            <a:ln w="2895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74391" y="5359907"/>
              <a:ext cx="1195070" cy="88900"/>
            </a:xfrm>
            <a:custGeom>
              <a:avLst/>
              <a:gdLst/>
              <a:ahLst/>
              <a:cxnLst/>
              <a:rect l="l" t="t" r="r" b="b"/>
              <a:pathLst>
                <a:path w="1195070" h="88900">
                  <a:moveTo>
                    <a:pt x="1194816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194816" y="88391"/>
                  </a:lnTo>
                  <a:lnTo>
                    <a:pt x="119481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374391" y="5359907"/>
              <a:ext cx="1195070" cy="88900"/>
            </a:xfrm>
            <a:custGeom>
              <a:avLst/>
              <a:gdLst/>
              <a:ahLst/>
              <a:cxnLst/>
              <a:rect l="l" t="t" r="r" b="b"/>
              <a:pathLst>
                <a:path w="1195070" h="88900">
                  <a:moveTo>
                    <a:pt x="0" y="88391"/>
                  </a:moveTo>
                  <a:lnTo>
                    <a:pt x="1194816" y="88391"/>
                  </a:lnTo>
                  <a:lnTo>
                    <a:pt x="1194816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17107" y="5359907"/>
              <a:ext cx="1193800" cy="88900"/>
            </a:xfrm>
            <a:custGeom>
              <a:avLst/>
              <a:gdLst/>
              <a:ahLst/>
              <a:cxnLst/>
              <a:rect l="l" t="t" r="r" b="b"/>
              <a:pathLst>
                <a:path w="1193800" h="88900">
                  <a:moveTo>
                    <a:pt x="1193291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1193291" y="88391"/>
                  </a:lnTo>
                  <a:lnTo>
                    <a:pt x="119329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17107" y="5359907"/>
              <a:ext cx="1193800" cy="88900"/>
            </a:xfrm>
            <a:custGeom>
              <a:avLst/>
              <a:gdLst/>
              <a:ahLst/>
              <a:cxnLst/>
              <a:rect l="l" t="t" r="r" b="b"/>
              <a:pathLst>
                <a:path w="1193800" h="88900">
                  <a:moveTo>
                    <a:pt x="0" y="88391"/>
                  </a:moveTo>
                  <a:lnTo>
                    <a:pt x="1193291" y="88391"/>
                  </a:lnTo>
                  <a:lnTo>
                    <a:pt x="1193291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569207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812291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12291" y="88391"/>
                  </a:lnTo>
                  <a:lnTo>
                    <a:pt x="81229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69207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0" y="88391"/>
                  </a:moveTo>
                  <a:lnTo>
                    <a:pt x="812291" y="88391"/>
                  </a:lnTo>
                  <a:lnTo>
                    <a:pt x="812291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62100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81229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12292" y="88391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62100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0" y="88391"/>
                  </a:moveTo>
                  <a:lnTo>
                    <a:pt x="812292" y="8839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0399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812292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12292" y="88391"/>
                  </a:lnTo>
                  <a:lnTo>
                    <a:pt x="812292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10399" y="5359907"/>
              <a:ext cx="812800" cy="88900"/>
            </a:xfrm>
            <a:custGeom>
              <a:avLst/>
              <a:gdLst/>
              <a:ahLst/>
              <a:cxnLst/>
              <a:rect l="l" t="t" r="r" b="b"/>
              <a:pathLst>
                <a:path w="812800" h="88900">
                  <a:moveTo>
                    <a:pt x="0" y="88391"/>
                  </a:moveTo>
                  <a:lnTo>
                    <a:pt x="812292" y="88391"/>
                  </a:lnTo>
                  <a:lnTo>
                    <a:pt x="812292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3292" y="5359907"/>
              <a:ext cx="814069" cy="88900"/>
            </a:xfrm>
            <a:custGeom>
              <a:avLst/>
              <a:gdLst/>
              <a:ahLst/>
              <a:cxnLst/>
              <a:rect l="l" t="t" r="r" b="b"/>
              <a:pathLst>
                <a:path w="814070" h="88900">
                  <a:moveTo>
                    <a:pt x="813815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813815" y="88391"/>
                  </a:lnTo>
                  <a:lnTo>
                    <a:pt x="81381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03292" y="5359907"/>
              <a:ext cx="814069" cy="88900"/>
            </a:xfrm>
            <a:custGeom>
              <a:avLst/>
              <a:gdLst/>
              <a:ahLst/>
              <a:cxnLst/>
              <a:rect l="l" t="t" r="r" b="b"/>
              <a:pathLst>
                <a:path w="814070" h="88900">
                  <a:moveTo>
                    <a:pt x="0" y="88391"/>
                  </a:moveTo>
                  <a:lnTo>
                    <a:pt x="813815" y="88391"/>
                  </a:lnTo>
                  <a:lnTo>
                    <a:pt x="813815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8699" y="5359907"/>
              <a:ext cx="533400" cy="88900"/>
            </a:xfrm>
            <a:custGeom>
              <a:avLst/>
              <a:gdLst/>
              <a:ahLst/>
              <a:cxnLst/>
              <a:rect l="l" t="t" r="r" b="b"/>
              <a:pathLst>
                <a:path w="533400" h="88900">
                  <a:moveTo>
                    <a:pt x="53340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533400" y="88391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8699" y="5359907"/>
              <a:ext cx="533400" cy="88900"/>
            </a:xfrm>
            <a:custGeom>
              <a:avLst/>
              <a:gdLst/>
              <a:ahLst/>
              <a:cxnLst/>
              <a:rect l="l" t="t" r="r" b="b"/>
              <a:pathLst>
                <a:path w="533400" h="88900">
                  <a:moveTo>
                    <a:pt x="0" y="88391"/>
                  </a:moveTo>
                  <a:lnTo>
                    <a:pt x="533400" y="88391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22692" y="5359907"/>
              <a:ext cx="533400" cy="88900"/>
            </a:xfrm>
            <a:custGeom>
              <a:avLst/>
              <a:gdLst/>
              <a:ahLst/>
              <a:cxnLst/>
              <a:rect l="l" t="t" r="r" b="b"/>
              <a:pathLst>
                <a:path w="533400" h="88900">
                  <a:moveTo>
                    <a:pt x="533400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533400" y="88391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22692" y="5359907"/>
              <a:ext cx="533400" cy="88900"/>
            </a:xfrm>
            <a:custGeom>
              <a:avLst/>
              <a:gdLst/>
              <a:ahLst/>
              <a:cxnLst/>
              <a:rect l="l" t="t" r="r" b="b"/>
              <a:pathLst>
                <a:path w="533400" h="88900">
                  <a:moveTo>
                    <a:pt x="0" y="88391"/>
                  </a:moveTo>
                  <a:lnTo>
                    <a:pt x="533400" y="88391"/>
                  </a:lnTo>
                  <a:lnTo>
                    <a:pt x="533400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81499" y="5359907"/>
              <a:ext cx="622300" cy="88900"/>
            </a:xfrm>
            <a:custGeom>
              <a:avLst/>
              <a:gdLst/>
              <a:ahLst/>
              <a:cxnLst/>
              <a:rect l="l" t="t" r="r" b="b"/>
              <a:pathLst>
                <a:path w="622300" h="88900">
                  <a:moveTo>
                    <a:pt x="621791" y="0"/>
                  </a:moveTo>
                  <a:lnTo>
                    <a:pt x="0" y="0"/>
                  </a:lnTo>
                  <a:lnTo>
                    <a:pt x="0" y="88391"/>
                  </a:lnTo>
                  <a:lnTo>
                    <a:pt x="621791" y="88391"/>
                  </a:lnTo>
                  <a:lnTo>
                    <a:pt x="621791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81499" y="5359907"/>
              <a:ext cx="622300" cy="88900"/>
            </a:xfrm>
            <a:custGeom>
              <a:avLst/>
              <a:gdLst/>
              <a:ahLst/>
              <a:cxnLst/>
              <a:rect l="l" t="t" r="r" b="b"/>
              <a:pathLst>
                <a:path w="622300" h="88900">
                  <a:moveTo>
                    <a:pt x="0" y="88391"/>
                  </a:moveTo>
                  <a:lnTo>
                    <a:pt x="621791" y="88391"/>
                  </a:lnTo>
                  <a:lnTo>
                    <a:pt x="621791" y="0"/>
                  </a:lnTo>
                  <a:lnTo>
                    <a:pt x="0" y="0"/>
                  </a:lnTo>
                  <a:lnTo>
                    <a:pt x="0" y="8839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963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775F54"/>
                </a:solidFill>
                <a:latin typeface="Arial"/>
                <a:cs typeface="Arial"/>
              </a:rPr>
              <a:t>Cable-Stayed</a:t>
            </a:r>
            <a:r>
              <a:rPr sz="4400" spc="-10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1833"/>
            <a:ext cx="561467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5" dirty="0">
                <a:latin typeface="Arial"/>
                <a:cs typeface="Arial"/>
              </a:rPr>
              <a:t>Works </a:t>
            </a:r>
            <a:r>
              <a:rPr sz="2900" spc="-75" dirty="0">
                <a:latin typeface="Arial"/>
                <a:cs typeface="Arial"/>
              </a:rPr>
              <a:t>by </a:t>
            </a:r>
            <a:r>
              <a:rPr sz="2900" spc="-320" dirty="0">
                <a:solidFill>
                  <a:srgbClr val="FF3300"/>
                </a:solidFill>
                <a:latin typeface="Arial"/>
                <a:cs typeface="Arial"/>
              </a:rPr>
              <a:t>Tension </a:t>
            </a:r>
            <a:r>
              <a:rPr sz="2900" spc="-229" dirty="0">
                <a:latin typeface="Arial"/>
                <a:cs typeface="Arial"/>
              </a:rPr>
              <a:t>AND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spc="-240" dirty="0">
                <a:solidFill>
                  <a:srgbClr val="00FFFF"/>
                </a:solidFill>
                <a:latin typeface="Arial"/>
                <a:cs typeface="Arial"/>
              </a:rPr>
              <a:t>Compression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81227" y="3220211"/>
            <a:ext cx="7781925" cy="2679700"/>
            <a:chOff x="681227" y="3220211"/>
            <a:chExt cx="7781925" cy="2679700"/>
          </a:xfrm>
        </p:grpSpPr>
        <p:sp>
          <p:nvSpPr>
            <p:cNvPr id="5" name="object 5"/>
            <p:cNvSpPr/>
            <p:nvPr/>
          </p:nvSpPr>
          <p:spPr>
            <a:xfrm>
              <a:off x="685799" y="4928616"/>
              <a:ext cx="7772400" cy="90170"/>
            </a:xfrm>
            <a:custGeom>
              <a:avLst/>
              <a:gdLst/>
              <a:ahLst/>
              <a:cxnLst/>
              <a:rect l="l" t="t" r="r" b="b"/>
              <a:pathLst>
                <a:path w="7772400" h="90170">
                  <a:moveTo>
                    <a:pt x="7772400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7772400" y="89916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99" y="4928616"/>
              <a:ext cx="7772400" cy="90170"/>
            </a:xfrm>
            <a:custGeom>
              <a:avLst/>
              <a:gdLst/>
              <a:ahLst/>
              <a:cxnLst/>
              <a:rect l="l" t="t" r="r" b="b"/>
              <a:pathLst>
                <a:path w="7772400" h="90170">
                  <a:moveTo>
                    <a:pt x="0" y="89916"/>
                  </a:moveTo>
                  <a:lnTo>
                    <a:pt x="7772400" y="89916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99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31592" y="3249167"/>
              <a:ext cx="190500" cy="2641600"/>
            </a:xfrm>
            <a:custGeom>
              <a:avLst/>
              <a:gdLst/>
              <a:ahLst/>
              <a:cxnLst/>
              <a:rect l="l" t="t" r="r" b="b"/>
              <a:pathLst>
                <a:path w="190500" h="2641600">
                  <a:moveTo>
                    <a:pt x="190500" y="0"/>
                  </a:moveTo>
                  <a:lnTo>
                    <a:pt x="0" y="0"/>
                  </a:lnTo>
                  <a:lnTo>
                    <a:pt x="0" y="2641092"/>
                  </a:lnTo>
                  <a:lnTo>
                    <a:pt x="190500" y="264109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31592" y="3249167"/>
              <a:ext cx="190500" cy="2641600"/>
            </a:xfrm>
            <a:custGeom>
              <a:avLst/>
              <a:gdLst/>
              <a:ahLst/>
              <a:cxnLst/>
              <a:rect l="l" t="t" r="r" b="b"/>
              <a:pathLst>
                <a:path w="190500" h="2641600">
                  <a:moveTo>
                    <a:pt x="0" y="2641092"/>
                  </a:moveTo>
                  <a:lnTo>
                    <a:pt x="190500" y="2641092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26410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63639" y="3253739"/>
              <a:ext cx="190500" cy="2641600"/>
            </a:xfrm>
            <a:custGeom>
              <a:avLst/>
              <a:gdLst/>
              <a:ahLst/>
              <a:cxnLst/>
              <a:rect l="l" t="t" r="r" b="b"/>
              <a:pathLst>
                <a:path w="190500" h="2641600">
                  <a:moveTo>
                    <a:pt x="190500" y="0"/>
                  </a:moveTo>
                  <a:lnTo>
                    <a:pt x="0" y="0"/>
                  </a:lnTo>
                  <a:lnTo>
                    <a:pt x="0" y="2641092"/>
                  </a:lnTo>
                  <a:lnTo>
                    <a:pt x="190500" y="2641092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63639" y="3253739"/>
              <a:ext cx="190500" cy="2641600"/>
            </a:xfrm>
            <a:custGeom>
              <a:avLst/>
              <a:gdLst/>
              <a:ahLst/>
              <a:cxnLst/>
              <a:rect l="l" t="t" r="r" b="b"/>
              <a:pathLst>
                <a:path w="190500" h="2641600">
                  <a:moveTo>
                    <a:pt x="0" y="2641092"/>
                  </a:moveTo>
                  <a:lnTo>
                    <a:pt x="190500" y="2641092"/>
                  </a:lnTo>
                  <a:lnTo>
                    <a:pt x="190500" y="0"/>
                  </a:lnTo>
                  <a:lnTo>
                    <a:pt x="0" y="0"/>
                  </a:lnTo>
                  <a:lnTo>
                    <a:pt x="0" y="26410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62633" y="3234689"/>
              <a:ext cx="6803390" cy="1716405"/>
            </a:xfrm>
            <a:custGeom>
              <a:avLst/>
              <a:gdLst/>
              <a:ahLst/>
              <a:cxnLst/>
              <a:rect l="l" t="t" r="r" b="b"/>
              <a:pathLst>
                <a:path w="6803390" h="1716404">
                  <a:moveTo>
                    <a:pt x="1665732" y="0"/>
                  </a:moveTo>
                  <a:lnTo>
                    <a:pt x="3377183" y="1680972"/>
                  </a:lnTo>
                </a:path>
                <a:path w="6803390" h="1716404">
                  <a:moveTo>
                    <a:pt x="5091683" y="35051"/>
                  </a:moveTo>
                  <a:lnTo>
                    <a:pt x="6803136" y="1716024"/>
                  </a:lnTo>
                </a:path>
                <a:path w="6803390" h="1716404">
                  <a:moveTo>
                    <a:pt x="1665732" y="15239"/>
                  </a:moveTo>
                  <a:lnTo>
                    <a:pt x="0" y="1680972"/>
                  </a:lnTo>
                </a:path>
                <a:path w="6803390" h="1716404">
                  <a:moveTo>
                    <a:pt x="5093208" y="48768"/>
                  </a:moveTo>
                  <a:lnTo>
                    <a:pt x="3427476" y="1714500"/>
                  </a:lnTo>
                </a:path>
                <a:path w="6803390" h="1716404">
                  <a:moveTo>
                    <a:pt x="1562099" y="501396"/>
                  </a:moveTo>
                  <a:lnTo>
                    <a:pt x="559308" y="1711452"/>
                  </a:lnTo>
                </a:path>
                <a:path w="6803390" h="1716404">
                  <a:moveTo>
                    <a:pt x="1562099" y="1033272"/>
                  </a:moveTo>
                  <a:lnTo>
                    <a:pt x="1193292" y="1680972"/>
                  </a:lnTo>
                </a:path>
                <a:path w="6803390" h="1716404">
                  <a:moveTo>
                    <a:pt x="1769364" y="1046988"/>
                  </a:moveTo>
                  <a:lnTo>
                    <a:pt x="2107691" y="1680972"/>
                  </a:lnTo>
                </a:path>
                <a:path w="6803390" h="1716404">
                  <a:moveTo>
                    <a:pt x="1754124" y="472440"/>
                  </a:moveTo>
                  <a:lnTo>
                    <a:pt x="2653283" y="1680972"/>
                  </a:lnTo>
                </a:path>
                <a:path w="6803390" h="1716404">
                  <a:moveTo>
                    <a:pt x="4998720" y="560832"/>
                  </a:moveTo>
                  <a:lnTo>
                    <a:pt x="4069079" y="1696212"/>
                  </a:lnTo>
                </a:path>
                <a:path w="6803390" h="1716404">
                  <a:moveTo>
                    <a:pt x="4998720" y="1075944"/>
                  </a:moveTo>
                  <a:lnTo>
                    <a:pt x="4674108" y="1696212"/>
                  </a:lnTo>
                </a:path>
                <a:path w="6803390" h="1716404">
                  <a:moveTo>
                    <a:pt x="5205983" y="1046988"/>
                  </a:moveTo>
                  <a:lnTo>
                    <a:pt x="5559551" y="1711452"/>
                  </a:lnTo>
                </a:path>
                <a:path w="6803390" h="1716404">
                  <a:moveTo>
                    <a:pt x="5205983" y="545592"/>
                  </a:moveTo>
                  <a:lnTo>
                    <a:pt x="6103620" y="1680972"/>
                  </a:lnTo>
                </a:path>
              </a:pathLst>
            </a:custGeom>
            <a:ln w="2895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1980" y="3246119"/>
              <a:ext cx="530860" cy="1065530"/>
            </a:xfrm>
            <a:custGeom>
              <a:avLst/>
              <a:gdLst/>
              <a:ahLst/>
              <a:cxnLst/>
              <a:rect l="l" t="t" r="r" b="b"/>
              <a:pathLst>
                <a:path w="530860" h="1065529">
                  <a:moveTo>
                    <a:pt x="397764" y="0"/>
                  </a:moveTo>
                  <a:lnTo>
                    <a:pt x="132587" y="0"/>
                  </a:lnTo>
                  <a:lnTo>
                    <a:pt x="132587" y="798956"/>
                  </a:lnTo>
                  <a:lnTo>
                    <a:pt x="0" y="798956"/>
                  </a:lnTo>
                  <a:lnTo>
                    <a:pt x="265175" y="1065275"/>
                  </a:lnTo>
                  <a:lnTo>
                    <a:pt x="530352" y="798956"/>
                  </a:lnTo>
                  <a:lnTo>
                    <a:pt x="397764" y="798956"/>
                  </a:lnTo>
                  <a:lnTo>
                    <a:pt x="397764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1980" y="3246119"/>
              <a:ext cx="530860" cy="1065530"/>
            </a:xfrm>
            <a:custGeom>
              <a:avLst/>
              <a:gdLst/>
              <a:ahLst/>
              <a:cxnLst/>
              <a:rect l="l" t="t" r="r" b="b"/>
              <a:pathLst>
                <a:path w="530860" h="1065529">
                  <a:moveTo>
                    <a:pt x="0" y="798956"/>
                  </a:moveTo>
                  <a:lnTo>
                    <a:pt x="132587" y="798956"/>
                  </a:lnTo>
                  <a:lnTo>
                    <a:pt x="132587" y="0"/>
                  </a:lnTo>
                  <a:lnTo>
                    <a:pt x="397764" y="0"/>
                  </a:lnTo>
                  <a:lnTo>
                    <a:pt x="397764" y="798956"/>
                  </a:lnTo>
                  <a:lnTo>
                    <a:pt x="530352" y="798956"/>
                  </a:lnTo>
                  <a:lnTo>
                    <a:pt x="265175" y="1065275"/>
                  </a:lnTo>
                  <a:lnTo>
                    <a:pt x="0" y="7989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92114" y="3745610"/>
              <a:ext cx="389890" cy="397510"/>
            </a:xfrm>
            <a:custGeom>
              <a:avLst/>
              <a:gdLst/>
              <a:ahLst/>
              <a:cxnLst/>
              <a:rect l="l" t="t" r="r" b="b"/>
              <a:pathLst>
                <a:path w="389889" h="397510">
                  <a:moveTo>
                    <a:pt x="389889" y="0"/>
                  </a:moveTo>
                  <a:lnTo>
                    <a:pt x="255650" y="52958"/>
                  </a:lnTo>
                  <a:lnTo>
                    <a:pt x="276733" y="73532"/>
                  </a:lnTo>
                  <a:lnTo>
                    <a:pt x="0" y="355853"/>
                  </a:lnTo>
                  <a:lnTo>
                    <a:pt x="41910" y="397001"/>
                  </a:lnTo>
                  <a:lnTo>
                    <a:pt x="318643" y="114681"/>
                  </a:lnTo>
                  <a:lnTo>
                    <a:pt x="339598" y="135255"/>
                  </a:lnTo>
                  <a:lnTo>
                    <a:pt x="38988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92114" y="3745610"/>
              <a:ext cx="389890" cy="397510"/>
            </a:xfrm>
            <a:custGeom>
              <a:avLst/>
              <a:gdLst/>
              <a:ahLst/>
              <a:cxnLst/>
              <a:rect l="l" t="t" r="r" b="b"/>
              <a:pathLst>
                <a:path w="389889" h="397510">
                  <a:moveTo>
                    <a:pt x="339598" y="135255"/>
                  </a:moveTo>
                  <a:lnTo>
                    <a:pt x="318643" y="114681"/>
                  </a:lnTo>
                  <a:lnTo>
                    <a:pt x="41910" y="397001"/>
                  </a:lnTo>
                  <a:lnTo>
                    <a:pt x="0" y="355853"/>
                  </a:lnTo>
                  <a:lnTo>
                    <a:pt x="276733" y="73532"/>
                  </a:lnTo>
                  <a:lnTo>
                    <a:pt x="255650" y="52958"/>
                  </a:lnTo>
                  <a:lnTo>
                    <a:pt x="389889" y="0"/>
                  </a:lnTo>
                  <a:lnTo>
                    <a:pt x="339598" y="13525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49468" y="4098162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347979" y="0"/>
                  </a:moveTo>
                  <a:lnTo>
                    <a:pt x="71373" y="282320"/>
                  </a:lnTo>
                  <a:lnTo>
                    <a:pt x="50291" y="261747"/>
                  </a:lnTo>
                  <a:lnTo>
                    <a:pt x="0" y="396875"/>
                  </a:lnTo>
                  <a:lnTo>
                    <a:pt x="134238" y="343916"/>
                  </a:lnTo>
                  <a:lnTo>
                    <a:pt x="113283" y="323342"/>
                  </a:lnTo>
                  <a:lnTo>
                    <a:pt x="390016" y="41148"/>
                  </a:lnTo>
                  <a:lnTo>
                    <a:pt x="34797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49468" y="4098162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50291" y="261747"/>
                  </a:moveTo>
                  <a:lnTo>
                    <a:pt x="71373" y="282320"/>
                  </a:lnTo>
                  <a:lnTo>
                    <a:pt x="347979" y="0"/>
                  </a:lnTo>
                  <a:lnTo>
                    <a:pt x="390016" y="41148"/>
                  </a:lnTo>
                  <a:lnTo>
                    <a:pt x="113283" y="323342"/>
                  </a:lnTo>
                  <a:lnTo>
                    <a:pt x="134238" y="343916"/>
                  </a:lnTo>
                  <a:lnTo>
                    <a:pt x="0" y="396875"/>
                  </a:lnTo>
                  <a:lnTo>
                    <a:pt x="50291" y="2617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69894" y="3750436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0" y="0"/>
                  </a:moveTo>
                  <a:lnTo>
                    <a:pt x="50291" y="135127"/>
                  </a:lnTo>
                  <a:lnTo>
                    <a:pt x="71373" y="114554"/>
                  </a:lnTo>
                  <a:lnTo>
                    <a:pt x="347979" y="396875"/>
                  </a:lnTo>
                  <a:lnTo>
                    <a:pt x="390016" y="355726"/>
                  </a:lnTo>
                  <a:lnTo>
                    <a:pt x="113283" y="73532"/>
                  </a:lnTo>
                  <a:lnTo>
                    <a:pt x="134238" y="52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69894" y="3750436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50291" y="135127"/>
                  </a:moveTo>
                  <a:lnTo>
                    <a:pt x="71373" y="114554"/>
                  </a:lnTo>
                  <a:lnTo>
                    <a:pt x="347979" y="396875"/>
                  </a:lnTo>
                  <a:lnTo>
                    <a:pt x="390016" y="355726"/>
                  </a:lnTo>
                  <a:lnTo>
                    <a:pt x="113283" y="73532"/>
                  </a:lnTo>
                  <a:lnTo>
                    <a:pt x="134238" y="52958"/>
                  </a:lnTo>
                  <a:lnTo>
                    <a:pt x="0" y="0"/>
                  </a:lnTo>
                  <a:lnTo>
                    <a:pt x="50291" y="135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23588" y="4104512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42037" y="0"/>
                  </a:moveTo>
                  <a:lnTo>
                    <a:pt x="0" y="41148"/>
                  </a:lnTo>
                  <a:lnTo>
                    <a:pt x="276733" y="323342"/>
                  </a:lnTo>
                  <a:lnTo>
                    <a:pt x="255777" y="343916"/>
                  </a:lnTo>
                  <a:lnTo>
                    <a:pt x="390016" y="396875"/>
                  </a:lnTo>
                  <a:lnTo>
                    <a:pt x="339725" y="261747"/>
                  </a:lnTo>
                  <a:lnTo>
                    <a:pt x="318643" y="282320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23588" y="4104512"/>
              <a:ext cx="390525" cy="396875"/>
            </a:xfrm>
            <a:custGeom>
              <a:avLst/>
              <a:gdLst/>
              <a:ahLst/>
              <a:cxnLst/>
              <a:rect l="l" t="t" r="r" b="b"/>
              <a:pathLst>
                <a:path w="390525" h="396875">
                  <a:moveTo>
                    <a:pt x="339725" y="261747"/>
                  </a:moveTo>
                  <a:lnTo>
                    <a:pt x="318643" y="282320"/>
                  </a:lnTo>
                  <a:lnTo>
                    <a:pt x="42037" y="0"/>
                  </a:lnTo>
                  <a:lnTo>
                    <a:pt x="0" y="41148"/>
                  </a:lnTo>
                  <a:lnTo>
                    <a:pt x="276733" y="323342"/>
                  </a:lnTo>
                  <a:lnTo>
                    <a:pt x="255777" y="343916"/>
                  </a:lnTo>
                  <a:lnTo>
                    <a:pt x="390016" y="396875"/>
                  </a:lnTo>
                  <a:lnTo>
                    <a:pt x="339725" y="2617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1364" y="3750436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89" h="396875">
                  <a:moveTo>
                    <a:pt x="389890" y="0"/>
                  </a:moveTo>
                  <a:lnTo>
                    <a:pt x="255651" y="52958"/>
                  </a:lnTo>
                  <a:lnTo>
                    <a:pt x="276733" y="73532"/>
                  </a:lnTo>
                  <a:lnTo>
                    <a:pt x="0" y="355726"/>
                  </a:lnTo>
                  <a:lnTo>
                    <a:pt x="41910" y="396875"/>
                  </a:lnTo>
                  <a:lnTo>
                    <a:pt x="318643" y="114554"/>
                  </a:lnTo>
                  <a:lnTo>
                    <a:pt x="339598" y="135127"/>
                  </a:lnTo>
                  <a:lnTo>
                    <a:pt x="38989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31364" y="3750436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89" h="396875">
                  <a:moveTo>
                    <a:pt x="339598" y="135127"/>
                  </a:moveTo>
                  <a:lnTo>
                    <a:pt x="318643" y="114554"/>
                  </a:lnTo>
                  <a:lnTo>
                    <a:pt x="41910" y="396875"/>
                  </a:lnTo>
                  <a:lnTo>
                    <a:pt x="0" y="355726"/>
                  </a:lnTo>
                  <a:lnTo>
                    <a:pt x="276733" y="73532"/>
                  </a:lnTo>
                  <a:lnTo>
                    <a:pt x="255651" y="52958"/>
                  </a:lnTo>
                  <a:lnTo>
                    <a:pt x="389890" y="0"/>
                  </a:lnTo>
                  <a:lnTo>
                    <a:pt x="339598" y="13512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719" y="4102861"/>
              <a:ext cx="390525" cy="397510"/>
            </a:xfrm>
            <a:custGeom>
              <a:avLst/>
              <a:gdLst/>
              <a:ahLst/>
              <a:cxnLst/>
              <a:rect l="l" t="t" r="r" b="b"/>
              <a:pathLst>
                <a:path w="390525" h="397510">
                  <a:moveTo>
                    <a:pt x="347980" y="0"/>
                  </a:moveTo>
                  <a:lnTo>
                    <a:pt x="71374" y="282320"/>
                  </a:lnTo>
                  <a:lnTo>
                    <a:pt x="50292" y="261746"/>
                  </a:lnTo>
                  <a:lnTo>
                    <a:pt x="0" y="397001"/>
                  </a:lnTo>
                  <a:lnTo>
                    <a:pt x="134238" y="344043"/>
                  </a:lnTo>
                  <a:lnTo>
                    <a:pt x="113283" y="323469"/>
                  </a:lnTo>
                  <a:lnTo>
                    <a:pt x="390017" y="41148"/>
                  </a:lnTo>
                  <a:lnTo>
                    <a:pt x="34798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8719" y="4102861"/>
              <a:ext cx="390525" cy="397510"/>
            </a:xfrm>
            <a:custGeom>
              <a:avLst/>
              <a:gdLst/>
              <a:ahLst/>
              <a:cxnLst/>
              <a:rect l="l" t="t" r="r" b="b"/>
              <a:pathLst>
                <a:path w="390525" h="397510">
                  <a:moveTo>
                    <a:pt x="50292" y="261746"/>
                  </a:moveTo>
                  <a:lnTo>
                    <a:pt x="71374" y="282320"/>
                  </a:lnTo>
                  <a:lnTo>
                    <a:pt x="347980" y="0"/>
                  </a:lnTo>
                  <a:lnTo>
                    <a:pt x="390017" y="41148"/>
                  </a:lnTo>
                  <a:lnTo>
                    <a:pt x="113283" y="323469"/>
                  </a:lnTo>
                  <a:lnTo>
                    <a:pt x="134238" y="344043"/>
                  </a:lnTo>
                  <a:lnTo>
                    <a:pt x="0" y="397001"/>
                  </a:lnTo>
                  <a:lnTo>
                    <a:pt x="50292" y="26174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0069" y="3801236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90" h="396875">
                  <a:moveTo>
                    <a:pt x="0" y="0"/>
                  </a:moveTo>
                  <a:lnTo>
                    <a:pt x="50291" y="135127"/>
                  </a:lnTo>
                  <a:lnTo>
                    <a:pt x="71247" y="114554"/>
                  </a:lnTo>
                  <a:lnTo>
                    <a:pt x="347979" y="396875"/>
                  </a:lnTo>
                  <a:lnTo>
                    <a:pt x="389889" y="355726"/>
                  </a:lnTo>
                  <a:lnTo>
                    <a:pt x="113156" y="73532"/>
                  </a:lnTo>
                  <a:lnTo>
                    <a:pt x="134238" y="52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0069" y="3801236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90" h="396875">
                  <a:moveTo>
                    <a:pt x="50291" y="135127"/>
                  </a:moveTo>
                  <a:lnTo>
                    <a:pt x="71247" y="114554"/>
                  </a:lnTo>
                  <a:lnTo>
                    <a:pt x="347979" y="396875"/>
                  </a:lnTo>
                  <a:lnTo>
                    <a:pt x="389889" y="355726"/>
                  </a:lnTo>
                  <a:lnTo>
                    <a:pt x="113156" y="73532"/>
                  </a:lnTo>
                  <a:lnTo>
                    <a:pt x="134238" y="52958"/>
                  </a:lnTo>
                  <a:lnTo>
                    <a:pt x="0" y="0"/>
                  </a:lnTo>
                  <a:lnTo>
                    <a:pt x="50291" y="13512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63764" y="4155312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90" h="396875">
                  <a:moveTo>
                    <a:pt x="41909" y="0"/>
                  </a:moveTo>
                  <a:lnTo>
                    <a:pt x="0" y="41148"/>
                  </a:lnTo>
                  <a:lnTo>
                    <a:pt x="276732" y="323342"/>
                  </a:lnTo>
                  <a:lnTo>
                    <a:pt x="255650" y="343916"/>
                  </a:lnTo>
                  <a:lnTo>
                    <a:pt x="389889" y="396875"/>
                  </a:lnTo>
                  <a:lnTo>
                    <a:pt x="339598" y="261747"/>
                  </a:lnTo>
                  <a:lnTo>
                    <a:pt x="318642" y="282320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63764" y="4155312"/>
              <a:ext cx="389890" cy="396875"/>
            </a:xfrm>
            <a:custGeom>
              <a:avLst/>
              <a:gdLst/>
              <a:ahLst/>
              <a:cxnLst/>
              <a:rect l="l" t="t" r="r" b="b"/>
              <a:pathLst>
                <a:path w="389890" h="396875">
                  <a:moveTo>
                    <a:pt x="339598" y="261747"/>
                  </a:moveTo>
                  <a:lnTo>
                    <a:pt x="318642" y="282320"/>
                  </a:lnTo>
                  <a:lnTo>
                    <a:pt x="41909" y="0"/>
                  </a:lnTo>
                  <a:lnTo>
                    <a:pt x="0" y="41148"/>
                  </a:lnTo>
                  <a:lnTo>
                    <a:pt x="276732" y="323342"/>
                  </a:lnTo>
                  <a:lnTo>
                    <a:pt x="255650" y="343916"/>
                  </a:lnTo>
                  <a:lnTo>
                    <a:pt x="389889" y="396875"/>
                  </a:lnTo>
                  <a:lnTo>
                    <a:pt x="339598" y="2617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95060" y="3258311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79" h="810895">
                  <a:moveTo>
                    <a:pt x="232028" y="0"/>
                  </a:moveTo>
                  <a:lnTo>
                    <a:pt x="77342" y="0"/>
                  </a:lnTo>
                  <a:lnTo>
                    <a:pt x="77342" y="608076"/>
                  </a:lnTo>
                  <a:lnTo>
                    <a:pt x="0" y="608076"/>
                  </a:lnTo>
                  <a:lnTo>
                    <a:pt x="154686" y="810768"/>
                  </a:lnTo>
                  <a:lnTo>
                    <a:pt x="309371" y="608076"/>
                  </a:lnTo>
                  <a:lnTo>
                    <a:pt x="232028" y="608076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95060" y="3258311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79" h="810895">
                  <a:moveTo>
                    <a:pt x="0" y="608076"/>
                  </a:moveTo>
                  <a:lnTo>
                    <a:pt x="77342" y="608076"/>
                  </a:lnTo>
                  <a:lnTo>
                    <a:pt x="77342" y="0"/>
                  </a:lnTo>
                  <a:lnTo>
                    <a:pt x="232028" y="0"/>
                  </a:lnTo>
                  <a:lnTo>
                    <a:pt x="232028" y="608076"/>
                  </a:lnTo>
                  <a:lnTo>
                    <a:pt x="309371" y="608076"/>
                  </a:lnTo>
                  <a:lnTo>
                    <a:pt x="154686" y="810768"/>
                  </a:lnTo>
                  <a:lnTo>
                    <a:pt x="0" y="608076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99631" y="5062727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79" h="810895">
                  <a:moveTo>
                    <a:pt x="154685" y="0"/>
                  </a:moveTo>
                  <a:lnTo>
                    <a:pt x="0" y="202692"/>
                  </a:lnTo>
                  <a:lnTo>
                    <a:pt x="77342" y="202692"/>
                  </a:lnTo>
                  <a:lnTo>
                    <a:pt x="77342" y="810768"/>
                  </a:lnTo>
                  <a:lnTo>
                    <a:pt x="232028" y="810768"/>
                  </a:lnTo>
                  <a:lnTo>
                    <a:pt x="232028" y="202692"/>
                  </a:lnTo>
                  <a:lnTo>
                    <a:pt x="309371" y="202692"/>
                  </a:lnTo>
                  <a:lnTo>
                    <a:pt x="15468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99631" y="5062727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79" h="810895">
                  <a:moveTo>
                    <a:pt x="0" y="202692"/>
                  </a:moveTo>
                  <a:lnTo>
                    <a:pt x="77342" y="202692"/>
                  </a:lnTo>
                  <a:lnTo>
                    <a:pt x="77342" y="810768"/>
                  </a:lnTo>
                  <a:lnTo>
                    <a:pt x="232028" y="810768"/>
                  </a:lnTo>
                  <a:lnTo>
                    <a:pt x="232028" y="202692"/>
                  </a:lnTo>
                  <a:lnTo>
                    <a:pt x="309371" y="202692"/>
                  </a:lnTo>
                  <a:lnTo>
                    <a:pt x="154685" y="0"/>
                  </a:lnTo>
                  <a:lnTo>
                    <a:pt x="0" y="20269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764535" y="3246119"/>
              <a:ext cx="309880" cy="812800"/>
            </a:xfrm>
            <a:custGeom>
              <a:avLst/>
              <a:gdLst/>
              <a:ahLst/>
              <a:cxnLst/>
              <a:rect l="l" t="t" r="r" b="b"/>
              <a:pathLst>
                <a:path w="309880" h="812800">
                  <a:moveTo>
                    <a:pt x="232028" y="0"/>
                  </a:moveTo>
                  <a:lnTo>
                    <a:pt x="77343" y="0"/>
                  </a:lnTo>
                  <a:lnTo>
                    <a:pt x="77343" y="609599"/>
                  </a:lnTo>
                  <a:lnTo>
                    <a:pt x="0" y="609599"/>
                  </a:lnTo>
                  <a:lnTo>
                    <a:pt x="154686" y="812291"/>
                  </a:lnTo>
                  <a:lnTo>
                    <a:pt x="309371" y="609599"/>
                  </a:lnTo>
                  <a:lnTo>
                    <a:pt x="232028" y="609599"/>
                  </a:lnTo>
                  <a:lnTo>
                    <a:pt x="23202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64535" y="3246119"/>
              <a:ext cx="309880" cy="812800"/>
            </a:xfrm>
            <a:custGeom>
              <a:avLst/>
              <a:gdLst/>
              <a:ahLst/>
              <a:cxnLst/>
              <a:rect l="l" t="t" r="r" b="b"/>
              <a:pathLst>
                <a:path w="309880" h="812800">
                  <a:moveTo>
                    <a:pt x="0" y="609599"/>
                  </a:moveTo>
                  <a:lnTo>
                    <a:pt x="77343" y="609599"/>
                  </a:lnTo>
                  <a:lnTo>
                    <a:pt x="77343" y="0"/>
                  </a:lnTo>
                  <a:lnTo>
                    <a:pt x="232028" y="0"/>
                  </a:lnTo>
                  <a:lnTo>
                    <a:pt x="232028" y="609599"/>
                  </a:lnTo>
                  <a:lnTo>
                    <a:pt x="309371" y="609599"/>
                  </a:lnTo>
                  <a:lnTo>
                    <a:pt x="154686" y="812291"/>
                  </a:lnTo>
                  <a:lnTo>
                    <a:pt x="0" y="60959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769107" y="5052060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80" h="810895">
                  <a:moveTo>
                    <a:pt x="154686" y="0"/>
                  </a:moveTo>
                  <a:lnTo>
                    <a:pt x="0" y="202691"/>
                  </a:lnTo>
                  <a:lnTo>
                    <a:pt x="77343" y="202691"/>
                  </a:lnTo>
                  <a:lnTo>
                    <a:pt x="77343" y="810767"/>
                  </a:lnTo>
                  <a:lnTo>
                    <a:pt x="232029" y="810767"/>
                  </a:lnTo>
                  <a:lnTo>
                    <a:pt x="232029" y="202691"/>
                  </a:lnTo>
                  <a:lnTo>
                    <a:pt x="309372" y="202691"/>
                  </a:lnTo>
                  <a:lnTo>
                    <a:pt x="15468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769107" y="5052060"/>
              <a:ext cx="309880" cy="810895"/>
            </a:xfrm>
            <a:custGeom>
              <a:avLst/>
              <a:gdLst/>
              <a:ahLst/>
              <a:cxnLst/>
              <a:rect l="l" t="t" r="r" b="b"/>
              <a:pathLst>
                <a:path w="309880" h="810895">
                  <a:moveTo>
                    <a:pt x="0" y="202691"/>
                  </a:moveTo>
                  <a:lnTo>
                    <a:pt x="77343" y="202691"/>
                  </a:lnTo>
                  <a:lnTo>
                    <a:pt x="77343" y="810767"/>
                  </a:lnTo>
                  <a:lnTo>
                    <a:pt x="232029" y="810767"/>
                  </a:lnTo>
                  <a:lnTo>
                    <a:pt x="232029" y="202691"/>
                  </a:lnTo>
                  <a:lnTo>
                    <a:pt x="309372" y="202691"/>
                  </a:lnTo>
                  <a:lnTo>
                    <a:pt x="154686" y="0"/>
                  </a:lnTo>
                  <a:lnTo>
                    <a:pt x="0" y="20269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54251" y="4837175"/>
              <a:ext cx="855344" cy="265430"/>
            </a:xfrm>
            <a:custGeom>
              <a:avLst/>
              <a:gdLst/>
              <a:ahLst/>
              <a:cxnLst/>
              <a:rect l="l" t="t" r="r" b="b"/>
              <a:pathLst>
                <a:path w="855344" h="265429">
                  <a:moveTo>
                    <a:pt x="640968" y="0"/>
                  </a:moveTo>
                  <a:lnTo>
                    <a:pt x="640968" y="66293"/>
                  </a:lnTo>
                  <a:lnTo>
                    <a:pt x="0" y="66293"/>
                  </a:lnTo>
                  <a:lnTo>
                    <a:pt x="0" y="198881"/>
                  </a:lnTo>
                  <a:lnTo>
                    <a:pt x="640968" y="198881"/>
                  </a:lnTo>
                  <a:lnTo>
                    <a:pt x="640968" y="265175"/>
                  </a:lnTo>
                  <a:lnTo>
                    <a:pt x="854964" y="132587"/>
                  </a:lnTo>
                  <a:lnTo>
                    <a:pt x="640968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4251" y="4837175"/>
              <a:ext cx="855344" cy="265430"/>
            </a:xfrm>
            <a:custGeom>
              <a:avLst/>
              <a:gdLst/>
              <a:ahLst/>
              <a:cxnLst/>
              <a:rect l="l" t="t" r="r" b="b"/>
              <a:pathLst>
                <a:path w="855344" h="265429">
                  <a:moveTo>
                    <a:pt x="0" y="66293"/>
                  </a:moveTo>
                  <a:lnTo>
                    <a:pt x="640968" y="66293"/>
                  </a:lnTo>
                  <a:lnTo>
                    <a:pt x="640968" y="0"/>
                  </a:lnTo>
                  <a:lnTo>
                    <a:pt x="854964" y="132587"/>
                  </a:lnTo>
                  <a:lnTo>
                    <a:pt x="640968" y="265175"/>
                  </a:lnTo>
                  <a:lnTo>
                    <a:pt x="640968" y="198881"/>
                  </a:lnTo>
                  <a:lnTo>
                    <a:pt x="0" y="198881"/>
                  </a:lnTo>
                  <a:lnTo>
                    <a:pt x="0" y="662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93919" y="4841747"/>
              <a:ext cx="856615" cy="265430"/>
            </a:xfrm>
            <a:custGeom>
              <a:avLst/>
              <a:gdLst/>
              <a:ahLst/>
              <a:cxnLst/>
              <a:rect l="l" t="t" r="r" b="b"/>
              <a:pathLst>
                <a:path w="856614" h="265429">
                  <a:moveTo>
                    <a:pt x="642492" y="0"/>
                  </a:moveTo>
                  <a:lnTo>
                    <a:pt x="642492" y="66293"/>
                  </a:lnTo>
                  <a:lnTo>
                    <a:pt x="0" y="66293"/>
                  </a:lnTo>
                  <a:lnTo>
                    <a:pt x="0" y="198881"/>
                  </a:lnTo>
                  <a:lnTo>
                    <a:pt x="642492" y="198881"/>
                  </a:lnTo>
                  <a:lnTo>
                    <a:pt x="642492" y="265175"/>
                  </a:lnTo>
                  <a:lnTo>
                    <a:pt x="856488" y="132587"/>
                  </a:lnTo>
                  <a:lnTo>
                    <a:pt x="642492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93919" y="4841747"/>
              <a:ext cx="856615" cy="265430"/>
            </a:xfrm>
            <a:custGeom>
              <a:avLst/>
              <a:gdLst/>
              <a:ahLst/>
              <a:cxnLst/>
              <a:rect l="l" t="t" r="r" b="b"/>
              <a:pathLst>
                <a:path w="856614" h="265429">
                  <a:moveTo>
                    <a:pt x="0" y="66293"/>
                  </a:moveTo>
                  <a:lnTo>
                    <a:pt x="642492" y="66293"/>
                  </a:lnTo>
                  <a:lnTo>
                    <a:pt x="642492" y="0"/>
                  </a:lnTo>
                  <a:lnTo>
                    <a:pt x="856488" y="132587"/>
                  </a:lnTo>
                  <a:lnTo>
                    <a:pt x="642492" y="265175"/>
                  </a:lnTo>
                  <a:lnTo>
                    <a:pt x="642492" y="198881"/>
                  </a:lnTo>
                  <a:lnTo>
                    <a:pt x="0" y="198881"/>
                  </a:lnTo>
                  <a:lnTo>
                    <a:pt x="0" y="6629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823716" y="4841747"/>
              <a:ext cx="856615" cy="265430"/>
            </a:xfrm>
            <a:custGeom>
              <a:avLst/>
              <a:gdLst/>
              <a:ahLst/>
              <a:cxnLst/>
              <a:rect l="l" t="t" r="r" b="b"/>
              <a:pathLst>
                <a:path w="856614" h="265429">
                  <a:moveTo>
                    <a:pt x="213995" y="0"/>
                  </a:moveTo>
                  <a:lnTo>
                    <a:pt x="0" y="132587"/>
                  </a:lnTo>
                  <a:lnTo>
                    <a:pt x="213995" y="265175"/>
                  </a:lnTo>
                  <a:lnTo>
                    <a:pt x="213995" y="198881"/>
                  </a:lnTo>
                  <a:lnTo>
                    <a:pt x="856488" y="198881"/>
                  </a:lnTo>
                  <a:lnTo>
                    <a:pt x="856488" y="66293"/>
                  </a:lnTo>
                  <a:lnTo>
                    <a:pt x="213995" y="66293"/>
                  </a:lnTo>
                  <a:lnTo>
                    <a:pt x="21399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823716" y="4841747"/>
              <a:ext cx="856615" cy="265430"/>
            </a:xfrm>
            <a:custGeom>
              <a:avLst/>
              <a:gdLst/>
              <a:ahLst/>
              <a:cxnLst/>
              <a:rect l="l" t="t" r="r" b="b"/>
              <a:pathLst>
                <a:path w="856614" h="265429">
                  <a:moveTo>
                    <a:pt x="856488" y="66293"/>
                  </a:moveTo>
                  <a:lnTo>
                    <a:pt x="213995" y="66293"/>
                  </a:lnTo>
                  <a:lnTo>
                    <a:pt x="213995" y="0"/>
                  </a:lnTo>
                  <a:lnTo>
                    <a:pt x="0" y="132587"/>
                  </a:lnTo>
                  <a:lnTo>
                    <a:pt x="213995" y="265175"/>
                  </a:lnTo>
                  <a:lnTo>
                    <a:pt x="213995" y="198881"/>
                  </a:lnTo>
                  <a:lnTo>
                    <a:pt x="856488" y="198881"/>
                  </a:lnTo>
                  <a:lnTo>
                    <a:pt x="856488" y="6629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34427" y="4847844"/>
              <a:ext cx="855344" cy="265430"/>
            </a:xfrm>
            <a:custGeom>
              <a:avLst/>
              <a:gdLst/>
              <a:ahLst/>
              <a:cxnLst/>
              <a:rect l="l" t="t" r="r" b="b"/>
              <a:pathLst>
                <a:path w="855345" h="265429">
                  <a:moveTo>
                    <a:pt x="213995" y="0"/>
                  </a:moveTo>
                  <a:lnTo>
                    <a:pt x="0" y="132587"/>
                  </a:lnTo>
                  <a:lnTo>
                    <a:pt x="213995" y="265175"/>
                  </a:lnTo>
                  <a:lnTo>
                    <a:pt x="213995" y="198881"/>
                  </a:lnTo>
                  <a:lnTo>
                    <a:pt x="854964" y="198881"/>
                  </a:lnTo>
                  <a:lnTo>
                    <a:pt x="854964" y="66293"/>
                  </a:lnTo>
                  <a:lnTo>
                    <a:pt x="213995" y="66293"/>
                  </a:lnTo>
                  <a:lnTo>
                    <a:pt x="21399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234427" y="4847844"/>
              <a:ext cx="855344" cy="265430"/>
            </a:xfrm>
            <a:custGeom>
              <a:avLst/>
              <a:gdLst/>
              <a:ahLst/>
              <a:cxnLst/>
              <a:rect l="l" t="t" r="r" b="b"/>
              <a:pathLst>
                <a:path w="855345" h="265429">
                  <a:moveTo>
                    <a:pt x="854964" y="66293"/>
                  </a:moveTo>
                  <a:lnTo>
                    <a:pt x="213995" y="66293"/>
                  </a:lnTo>
                  <a:lnTo>
                    <a:pt x="213995" y="0"/>
                  </a:lnTo>
                  <a:lnTo>
                    <a:pt x="0" y="132587"/>
                  </a:lnTo>
                  <a:lnTo>
                    <a:pt x="213995" y="265175"/>
                  </a:lnTo>
                  <a:lnTo>
                    <a:pt x="213995" y="198881"/>
                  </a:lnTo>
                  <a:lnTo>
                    <a:pt x="854964" y="198881"/>
                  </a:lnTo>
                  <a:lnTo>
                    <a:pt x="854964" y="6629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7400" y="1524000"/>
            <a:ext cx="4876800" cy="27142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16891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Histo</a:t>
            </a:r>
            <a:r>
              <a:rPr sz="4400" b="1" u="heavy" spc="-1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r</a:t>
            </a:r>
            <a:r>
              <a:rPr sz="4400" b="1" u="heavy" spc="-1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4497704"/>
            <a:ext cx="7493634" cy="156464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32740" marR="5080" indent="-320040">
              <a:lnSpc>
                <a:spcPts val="2690"/>
              </a:lnSpc>
              <a:spcBef>
                <a:spcPts val="74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330" dirty="0">
                <a:latin typeface="Arial"/>
                <a:cs typeface="Arial"/>
              </a:rPr>
              <a:t>The </a:t>
            </a:r>
            <a:r>
              <a:rPr sz="2800" spc="-70" dirty="0">
                <a:latin typeface="Arial"/>
                <a:cs typeface="Arial"/>
              </a:rPr>
              <a:t>first </a:t>
            </a:r>
            <a:r>
              <a:rPr sz="2800" spc="-110" dirty="0">
                <a:latin typeface="Arial"/>
                <a:cs typeface="Arial"/>
              </a:rPr>
              <a:t>bridges </a:t>
            </a:r>
            <a:r>
              <a:rPr sz="2800" spc="-135" dirty="0">
                <a:latin typeface="Arial"/>
                <a:cs typeface="Arial"/>
              </a:rPr>
              <a:t>were </a:t>
            </a:r>
            <a:r>
              <a:rPr sz="2800" spc="-165" dirty="0">
                <a:latin typeface="Arial"/>
                <a:cs typeface="Arial"/>
              </a:rPr>
              <a:t>made </a:t>
            </a:r>
            <a:r>
              <a:rPr sz="2800" spc="-80" dirty="0">
                <a:latin typeface="Arial"/>
                <a:cs typeface="Arial"/>
              </a:rPr>
              <a:t>by </a:t>
            </a:r>
            <a:r>
              <a:rPr sz="2800" spc="-145" dirty="0">
                <a:latin typeface="Arial"/>
                <a:cs typeface="Arial"/>
              </a:rPr>
              <a:t>nature </a:t>
            </a:r>
            <a:r>
              <a:rPr sz="2800" spc="-114" dirty="0">
                <a:latin typeface="Arial"/>
                <a:cs typeface="Arial"/>
              </a:rPr>
              <a:t>itself. </a:t>
            </a:r>
            <a:r>
              <a:rPr sz="2800" spc="-65" dirty="0">
                <a:latin typeface="Arial"/>
                <a:cs typeface="Arial"/>
              </a:rPr>
              <a:t>ex- </a:t>
            </a:r>
            <a:r>
              <a:rPr sz="2800" spc="-15" dirty="0">
                <a:latin typeface="Arial"/>
                <a:cs typeface="Arial"/>
              </a:rPr>
              <a:t>a  </a:t>
            </a:r>
            <a:r>
              <a:rPr sz="2800" spc="-65" dirty="0">
                <a:latin typeface="Arial"/>
                <a:cs typeface="Arial"/>
              </a:rPr>
              <a:t>fallen </a:t>
            </a:r>
            <a:r>
              <a:rPr sz="2800" spc="-85" dirty="0">
                <a:latin typeface="Arial"/>
                <a:cs typeface="Arial"/>
              </a:rPr>
              <a:t>tree </a:t>
            </a:r>
            <a:r>
              <a:rPr sz="2800" spc="-140" dirty="0">
                <a:latin typeface="Arial"/>
                <a:cs typeface="Arial"/>
              </a:rPr>
              <a:t>over </a:t>
            </a:r>
            <a:r>
              <a:rPr sz="2800" spc="-15" dirty="0">
                <a:latin typeface="Arial"/>
                <a:cs typeface="Arial"/>
              </a:rPr>
              <a:t>a</a:t>
            </a:r>
            <a:r>
              <a:rPr sz="2800" spc="265" dirty="0">
                <a:latin typeface="Arial"/>
                <a:cs typeface="Arial"/>
              </a:rPr>
              <a:t> </a:t>
            </a:r>
            <a:r>
              <a:rPr sz="2800" spc="-185" dirty="0">
                <a:latin typeface="Arial"/>
                <a:cs typeface="Arial"/>
              </a:rPr>
              <a:t>stream.</a:t>
            </a:r>
            <a:endParaRPr sz="2800">
              <a:latin typeface="Arial"/>
              <a:cs typeface="Arial"/>
            </a:endParaRPr>
          </a:p>
          <a:p>
            <a:pPr marL="332740" marR="218440" indent="-320040">
              <a:lnSpc>
                <a:spcPct val="80000"/>
              </a:lnSpc>
              <a:spcBef>
                <a:spcPts val="720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800" spc="-325" dirty="0">
                <a:latin typeface="Arial"/>
                <a:cs typeface="Arial"/>
              </a:rPr>
              <a:t>Humans </a:t>
            </a:r>
            <a:r>
              <a:rPr sz="2800" spc="-215" dirty="0">
                <a:latin typeface="Arial"/>
                <a:cs typeface="Arial"/>
              </a:rPr>
              <a:t>then </a:t>
            </a:r>
            <a:r>
              <a:rPr sz="2800" spc="-120" dirty="0">
                <a:latin typeface="Arial"/>
                <a:cs typeface="Arial"/>
              </a:rPr>
              <a:t>began </a:t>
            </a:r>
            <a:r>
              <a:rPr sz="2800" spc="-105" dirty="0">
                <a:latin typeface="Arial"/>
                <a:cs typeface="Arial"/>
              </a:rPr>
              <a:t>placing </a:t>
            </a:r>
            <a:r>
              <a:rPr sz="2800" spc="-165" dirty="0">
                <a:latin typeface="Arial"/>
                <a:cs typeface="Arial"/>
              </a:rPr>
              <a:t>logs </a:t>
            </a:r>
            <a:r>
              <a:rPr sz="2800" spc="-85" dirty="0">
                <a:latin typeface="Arial"/>
                <a:cs typeface="Arial"/>
              </a:rPr>
              <a:t>or </a:t>
            </a:r>
            <a:r>
              <a:rPr sz="2800" spc="-175" dirty="0">
                <a:latin typeface="Arial"/>
                <a:cs typeface="Arial"/>
              </a:rPr>
              <a:t>planks </a:t>
            </a:r>
            <a:r>
              <a:rPr sz="2800" spc="-250" dirty="0">
                <a:latin typeface="Arial"/>
                <a:cs typeface="Arial"/>
              </a:rPr>
              <a:t>across  </a:t>
            </a:r>
            <a:r>
              <a:rPr sz="2800" spc="-145" dirty="0">
                <a:latin typeface="Arial"/>
                <a:cs typeface="Arial"/>
              </a:rPr>
              <a:t>gaps </a:t>
            </a:r>
            <a:r>
              <a:rPr sz="2800" spc="-155" dirty="0">
                <a:latin typeface="Arial"/>
                <a:cs typeface="Arial"/>
              </a:rPr>
              <a:t>they </a:t>
            </a:r>
            <a:r>
              <a:rPr sz="2800" spc="-140" dirty="0">
                <a:latin typeface="Arial"/>
                <a:cs typeface="Arial"/>
              </a:rPr>
              <a:t>wanted </a:t>
            </a:r>
            <a:r>
              <a:rPr sz="2800" spc="-90" dirty="0">
                <a:latin typeface="Arial"/>
                <a:cs typeface="Arial"/>
              </a:rPr>
              <a:t>to</a:t>
            </a:r>
            <a:r>
              <a:rPr sz="2800" spc="445" dirty="0">
                <a:latin typeface="Arial"/>
                <a:cs typeface="Arial"/>
              </a:rPr>
              <a:t> </a:t>
            </a:r>
            <a:r>
              <a:rPr sz="2800" spc="-295" dirty="0">
                <a:latin typeface="Arial"/>
                <a:cs typeface="Arial"/>
              </a:rPr>
              <a:t>cross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963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70" dirty="0">
                <a:solidFill>
                  <a:srgbClr val="775F54"/>
                </a:solidFill>
                <a:latin typeface="Arial"/>
                <a:cs typeface="Arial"/>
              </a:rPr>
              <a:t>Cable-Stayed</a:t>
            </a:r>
            <a:r>
              <a:rPr sz="4400" spc="-10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1833"/>
            <a:ext cx="57613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0" dirty="0">
                <a:latin typeface="Arial"/>
                <a:cs typeface="Arial"/>
              </a:rPr>
              <a:t>Where </a:t>
            </a:r>
            <a:r>
              <a:rPr sz="2900" spc="-190" dirty="0">
                <a:latin typeface="Arial"/>
                <a:cs typeface="Arial"/>
              </a:rPr>
              <a:t>have </a:t>
            </a:r>
            <a:r>
              <a:rPr sz="2900" spc="-195" dirty="0">
                <a:latin typeface="Arial"/>
                <a:cs typeface="Arial"/>
              </a:rPr>
              <a:t>you </a:t>
            </a:r>
            <a:r>
              <a:rPr sz="2900" spc="-290" dirty="0">
                <a:latin typeface="Arial"/>
                <a:cs typeface="Arial"/>
              </a:rPr>
              <a:t>seen </a:t>
            </a:r>
            <a:r>
              <a:rPr sz="2900" spc="-235" dirty="0">
                <a:latin typeface="Arial"/>
                <a:cs typeface="Arial"/>
              </a:rPr>
              <a:t>these</a:t>
            </a:r>
            <a:r>
              <a:rPr sz="2900" spc="160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bridges?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68083" y="4450079"/>
            <a:ext cx="0" cy="541020"/>
          </a:xfrm>
          <a:custGeom>
            <a:avLst/>
            <a:gdLst/>
            <a:ahLst/>
            <a:cxnLst/>
            <a:rect l="l" t="t" r="r" b="b"/>
            <a:pathLst>
              <a:path h="541020">
                <a:moveTo>
                  <a:pt x="0" y="0"/>
                </a:moveTo>
                <a:lnTo>
                  <a:pt x="0" y="541020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80859" y="4600955"/>
            <a:ext cx="0" cy="390525"/>
          </a:xfrm>
          <a:custGeom>
            <a:avLst/>
            <a:gdLst/>
            <a:ahLst/>
            <a:cxnLst/>
            <a:rect l="l" t="t" r="r" b="b"/>
            <a:pathLst>
              <a:path h="390525">
                <a:moveTo>
                  <a:pt x="0" y="0"/>
                </a:moveTo>
                <a:lnTo>
                  <a:pt x="0" y="39014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05828" y="4713732"/>
            <a:ext cx="0" cy="277495"/>
          </a:xfrm>
          <a:custGeom>
            <a:avLst/>
            <a:gdLst/>
            <a:ahLst/>
            <a:cxnLst/>
            <a:rect l="l" t="t" r="r" b="b"/>
            <a:pathLst>
              <a:path h="277495">
                <a:moveTo>
                  <a:pt x="0" y="0"/>
                </a:moveTo>
                <a:lnTo>
                  <a:pt x="0" y="277368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30795" y="4826508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592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43571" y="4875276"/>
            <a:ext cx="0" cy="116205"/>
          </a:xfrm>
          <a:custGeom>
            <a:avLst/>
            <a:gdLst/>
            <a:ahLst/>
            <a:cxnLst/>
            <a:rect l="l" t="t" r="r" b="b"/>
            <a:pathLst>
              <a:path h="116204">
                <a:moveTo>
                  <a:pt x="0" y="0"/>
                </a:moveTo>
                <a:lnTo>
                  <a:pt x="0" y="11582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02679" y="3802379"/>
            <a:ext cx="0" cy="1190625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53328" y="4066032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2452" y="4229100"/>
            <a:ext cx="0" cy="751840"/>
          </a:xfrm>
          <a:custGeom>
            <a:avLst/>
            <a:gdLst/>
            <a:ahLst/>
            <a:cxnLst/>
            <a:rect l="l" t="t" r="r" b="b"/>
            <a:pathLst>
              <a:path h="751839">
                <a:moveTo>
                  <a:pt x="0" y="0"/>
                </a:moveTo>
                <a:lnTo>
                  <a:pt x="0" y="751332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8816" y="4024884"/>
            <a:ext cx="0" cy="966469"/>
          </a:xfrm>
          <a:custGeom>
            <a:avLst/>
            <a:gdLst/>
            <a:ahLst/>
            <a:cxnLst/>
            <a:rect l="l" t="t" r="r" b="b"/>
            <a:pathLst>
              <a:path h="966470">
                <a:moveTo>
                  <a:pt x="0" y="0"/>
                </a:moveTo>
                <a:lnTo>
                  <a:pt x="0" y="966216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1592" y="4288535"/>
            <a:ext cx="0" cy="702945"/>
          </a:xfrm>
          <a:custGeom>
            <a:avLst/>
            <a:gdLst/>
            <a:ahLst/>
            <a:cxnLst/>
            <a:rect l="l" t="t" r="r" b="b"/>
            <a:pathLst>
              <a:path h="702945">
                <a:moveTo>
                  <a:pt x="0" y="0"/>
                </a:moveTo>
                <a:lnTo>
                  <a:pt x="0" y="702563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80260" y="4421123"/>
            <a:ext cx="0" cy="568960"/>
          </a:xfrm>
          <a:custGeom>
            <a:avLst/>
            <a:gdLst/>
            <a:ahLst/>
            <a:cxnLst/>
            <a:rect l="l" t="t" r="r" b="b"/>
            <a:pathLst>
              <a:path h="568960">
                <a:moveTo>
                  <a:pt x="0" y="0"/>
                </a:moveTo>
                <a:lnTo>
                  <a:pt x="0" y="568451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67483" y="4546091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0"/>
                </a:moveTo>
                <a:lnTo>
                  <a:pt x="0" y="443483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40992" y="4684776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6023" y="4785359"/>
            <a:ext cx="0" cy="204470"/>
          </a:xfrm>
          <a:custGeom>
            <a:avLst/>
            <a:gdLst/>
            <a:ahLst/>
            <a:cxnLst/>
            <a:rect l="l" t="t" r="r" b="b"/>
            <a:pathLst>
              <a:path h="204470">
                <a:moveTo>
                  <a:pt x="0" y="0"/>
                </a:moveTo>
                <a:lnTo>
                  <a:pt x="0" y="204215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3247" y="4846320"/>
            <a:ext cx="0" cy="143510"/>
          </a:xfrm>
          <a:custGeom>
            <a:avLst/>
            <a:gdLst/>
            <a:ahLst/>
            <a:cxnLst/>
            <a:rect l="l" t="t" r="r" b="b"/>
            <a:pathLst>
              <a:path h="143510">
                <a:moveTo>
                  <a:pt x="0" y="0"/>
                </a:moveTo>
                <a:lnTo>
                  <a:pt x="0" y="143255"/>
                </a:lnTo>
              </a:path>
            </a:pathLst>
          </a:custGeom>
          <a:ln w="9143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90472" y="491032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248"/>
                </a:lnTo>
              </a:path>
            </a:pathLst>
          </a:custGeom>
          <a:ln w="9143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6623" y="3870959"/>
            <a:ext cx="0" cy="1122045"/>
          </a:xfrm>
          <a:custGeom>
            <a:avLst/>
            <a:gdLst/>
            <a:ahLst/>
            <a:cxnLst/>
            <a:rect l="l" t="t" r="r" b="b"/>
            <a:pathLst>
              <a:path h="1122045">
                <a:moveTo>
                  <a:pt x="0" y="0"/>
                </a:moveTo>
                <a:lnTo>
                  <a:pt x="0" y="112166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5976" y="4120896"/>
            <a:ext cx="0" cy="871855"/>
          </a:xfrm>
          <a:custGeom>
            <a:avLst/>
            <a:gdLst/>
            <a:ahLst/>
            <a:cxnLst/>
            <a:rect l="l" t="t" r="r" b="b"/>
            <a:pathLst>
              <a:path h="871854">
                <a:moveTo>
                  <a:pt x="0" y="0"/>
                </a:moveTo>
                <a:lnTo>
                  <a:pt x="0" y="871727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6851" y="4271771"/>
            <a:ext cx="0" cy="721360"/>
          </a:xfrm>
          <a:custGeom>
            <a:avLst/>
            <a:gdLst/>
            <a:ahLst/>
            <a:cxnLst/>
            <a:rect l="l" t="t" r="r" b="b"/>
            <a:pathLst>
              <a:path h="721360">
                <a:moveTo>
                  <a:pt x="0" y="0"/>
                </a:moveTo>
                <a:lnTo>
                  <a:pt x="0" y="720851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8004" y="3957828"/>
            <a:ext cx="0" cy="1035050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0"/>
                </a:moveTo>
                <a:lnTo>
                  <a:pt x="0" y="1034796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2098548" y="4207764"/>
            <a:ext cx="318770" cy="887094"/>
            <a:chOff x="2098548" y="4207764"/>
            <a:chExt cx="318770" cy="887094"/>
          </a:xfrm>
        </p:grpSpPr>
        <p:sp>
          <p:nvSpPr>
            <p:cNvPr id="23" name="object 23"/>
            <p:cNvSpPr/>
            <p:nvPr/>
          </p:nvSpPr>
          <p:spPr>
            <a:xfrm>
              <a:off x="2205228" y="4207764"/>
              <a:ext cx="0" cy="784860"/>
            </a:xfrm>
            <a:custGeom>
              <a:avLst/>
              <a:gdLst/>
              <a:ahLst/>
              <a:cxnLst/>
              <a:rect l="l" t="t" r="r" b="b"/>
              <a:pathLst>
                <a:path h="784860">
                  <a:moveTo>
                    <a:pt x="0" y="0"/>
                  </a:moveTo>
                  <a:lnTo>
                    <a:pt x="0" y="784860"/>
                  </a:lnTo>
                </a:path>
              </a:pathLst>
            </a:custGeom>
            <a:ln w="9144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98548" y="4992624"/>
              <a:ext cx="318770" cy="102235"/>
            </a:xfrm>
            <a:custGeom>
              <a:avLst/>
              <a:gdLst/>
              <a:ahLst/>
              <a:cxnLst/>
              <a:rect l="l" t="t" r="r" b="b"/>
              <a:pathLst>
                <a:path w="318769" h="102235">
                  <a:moveTo>
                    <a:pt x="0" y="102107"/>
                  </a:moveTo>
                  <a:lnTo>
                    <a:pt x="318515" y="102107"/>
                  </a:lnTo>
                  <a:lnTo>
                    <a:pt x="318515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93976" y="4988052"/>
            <a:ext cx="937260" cy="111760"/>
            <a:chOff x="2093976" y="4988052"/>
            <a:chExt cx="937260" cy="111760"/>
          </a:xfrm>
        </p:grpSpPr>
        <p:sp>
          <p:nvSpPr>
            <p:cNvPr id="26" name="object 26"/>
            <p:cNvSpPr/>
            <p:nvPr/>
          </p:nvSpPr>
          <p:spPr>
            <a:xfrm>
              <a:off x="2592324" y="4992624"/>
              <a:ext cx="434340" cy="102235"/>
            </a:xfrm>
            <a:custGeom>
              <a:avLst/>
              <a:gdLst/>
              <a:ahLst/>
              <a:cxnLst/>
              <a:rect l="l" t="t" r="r" b="b"/>
              <a:pathLst>
                <a:path w="434339" h="102235">
                  <a:moveTo>
                    <a:pt x="0" y="102107"/>
                  </a:moveTo>
                  <a:lnTo>
                    <a:pt x="434339" y="102107"/>
                  </a:lnTo>
                  <a:lnTo>
                    <a:pt x="434339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98548" y="4992624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69" h="102235">
                  <a:moveTo>
                    <a:pt x="0" y="102107"/>
                  </a:moveTo>
                  <a:lnTo>
                    <a:pt x="928115" y="102107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/>
          <p:nvPr/>
        </p:nvSpPr>
        <p:spPr>
          <a:xfrm>
            <a:off x="3168395" y="4433315"/>
            <a:ext cx="0" cy="559435"/>
          </a:xfrm>
          <a:custGeom>
            <a:avLst/>
            <a:gdLst/>
            <a:ahLst/>
            <a:cxnLst/>
            <a:rect l="l" t="t" r="r" b="b"/>
            <a:pathLst>
              <a:path h="559435">
                <a:moveTo>
                  <a:pt x="0" y="0"/>
                </a:moveTo>
                <a:lnTo>
                  <a:pt x="0" y="559307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07079" y="4533900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72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2047" y="4584191"/>
            <a:ext cx="0" cy="408940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431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0732" y="4658867"/>
            <a:ext cx="0" cy="334010"/>
          </a:xfrm>
          <a:custGeom>
            <a:avLst/>
            <a:gdLst/>
            <a:ahLst/>
            <a:cxnLst/>
            <a:rect l="l" t="t" r="r" b="b"/>
            <a:pathLst>
              <a:path h="334010">
                <a:moveTo>
                  <a:pt x="0" y="0"/>
                </a:moveTo>
                <a:lnTo>
                  <a:pt x="0" y="333755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20084" y="4696967"/>
            <a:ext cx="0" cy="29591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32859" y="4747259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363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40908" y="4390644"/>
            <a:ext cx="0" cy="601980"/>
          </a:xfrm>
          <a:custGeom>
            <a:avLst/>
            <a:gdLst/>
            <a:ahLst/>
            <a:cxnLst/>
            <a:rect l="l" t="t" r="r" b="b"/>
            <a:pathLst>
              <a:path h="601979">
                <a:moveTo>
                  <a:pt x="0" y="0"/>
                </a:moveTo>
                <a:lnTo>
                  <a:pt x="0" y="601979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02223" y="4491228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5">
                <a:moveTo>
                  <a:pt x="0" y="0"/>
                </a:moveTo>
                <a:lnTo>
                  <a:pt x="0" y="48920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77255" y="4567428"/>
            <a:ext cx="0" cy="421005"/>
          </a:xfrm>
          <a:custGeom>
            <a:avLst/>
            <a:gdLst/>
            <a:ahLst/>
            <a:cxnLst/>
            <a:rect l="l" t="t" r="r" b="b"/>
            <a:pathLst>
              <a:path h="421004">
                <a:moveTo>
                  <a:pt x="0" y="0"/>
                </a:moveTo>
                <a:lnTo>
                  <a:pt x="0" y="42062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8571" y="4642103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45948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89220" y="4680203"/>
            <a:ext cx="0" cy="307975"/>
          </a:xfrm>
          <a:custGeom>
            <a:avLst/>
            <a:gdLst/>
            <a:ahLst/>
            <a:cxnLst/>
            <a:rect l="l" t="t" r="r" b="b"/>
            <a:pathLst>
              <a:path h="307975">
                <a:moveTo>
                  <a:pt x="0" y="0"/>
                </a:moveTo>
                <a:lnTo>
                  <a:pt x="0" y="307848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76444" y="4741164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4">
                <a:moveTo>
                  <a:pt x="0" y="0"/>
                </a:moveTo>
                <a:lnTo>
                  <a:pt x="0" y="246888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51476" y="4779264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8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953255" y="4785359"/>
            <a:ext cx="9525" cy="209550"/>
          </a:xfrm>
          <a:custGeom>
            <a:avLst/>
            <a:gdLst/>
            <a:ahLst/>
            <a:cxnLst/>
            <a:rect l="l" t="t" r="r" b="b"/>
            <a:pathLst>
              <a:path w="9525" h="209550">
                <a:moveTo>
                  <a:pt x="0" y="209550"/>
                </a:moveTo>
                <a:lnTo>
                  <a:pt x="9144" y="209550"/>
                </a:lnTo>
              </a:path>
              <a:path w="9525" h="209550">
                <a:moveTo>
                  <a:pt x="4572" y="0"/>
                </a:moveTo>
                <a:lnTo>
                  <a:pt x="4572" y="207263"/>
                </a:lnTo>
              </a:path>
            </a:pathLst>
          </a:custGeom>
          <a:ln w="4571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96511" y="4823459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735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21479" y="4847844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51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4547" y="4835652"/>
            <a:ext cx="0" cy="161925"/>
          </a:xfrm>
          <a:custGeom>
            <a:avLst/>
            <a:gdLst/>
            <a:ahLst/>
            <a:cxnLst/>
            <a:rect l="l" t="t" r="r" b="b"/>
            <a:pathLst>
              <a:path h="161925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812791" y="4817364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0"/>
                </a:moveTo>
                <a:lnTo>
                  <a:pt x="0" y="179831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87823" y="4843271"/>
            <a:ext cx="0" cy="154305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923"/>
                </a:lnTo>
              </a:path>
            </a:pathLst>
          </a:custGeom>
          <a:ln w="9144">
            <a:solidFill>
              <a:srgbClr val="66FF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7" name="object 47"/>
          <p:cNvGrpSpPr/>
          <p:nvPr/>
        </p:nvGrpSpPr>
        <p:grpSpPr>
          <a:xfrm>
            <a:off x="3942588" y="4831079"/>
            <a:ext cx="2308860" cy="274320"/>
            <a:chOff x="3942588" y="4831079"/>
            <a:chExt cx="2308860" cy="274320"/>
          </a:xfrm>
        </p:grpSpPr>
        <p:sp>
          <p:nvSpPr>
            <p:cNvPr id="48" name="object 48"/>
            <p:cNvSpPr/>
            <p:nvPr/>
          </p:nvSpPr>
          <p:spPr>
            <a:xfrm>
              <a:off x="4524756" y="4831079"/>
              <a:ext cx="0" cy="166370"/>
            </a:xfrm>
            <a:custGeom>
              <a:avLst/>
              <a:gdLst/>
              <a:ahLst/>
              <a:cxnLst/>
              <a:rect l="l" t="t" r="r" b="b"/>
              <a:pathLst>
                <a:path h="166370">
                  <a:moveTo>
                    <a:pt x="0" y="0"/>
                  </a:moveTo>
                  <a:lnTo>
                    <a:pt x="0" y="166116"/>
                  </a:lnTo>
                </a:path>
              </a:pathLst>
            </a:custGeom>
            <a:ln w="9144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947160" y="4997195"/>
              <a:ext cx="928369" cy="104139"/>
            </a:xfrm>
            <a:custGeom>
              <a:avLst/>
              <a:gdLst/>
              <a:ahLst/>
              <a:cxnLst/>
              <a:rect l="l" t="t" r="r" b="b"/>
              <a:pathLst>
                <a:path w="928370" h="104139">
                  <a:moveTo>
                    <a:pt x="92811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928115" y="103631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947160" y="4997195"/>
              <a:ext cx="928369" cy="104139"/>
            </a:xfrm>
            <a:custGeom>
              <a:avLst/>
              <a:gdLst/>
              <a:ahLst/>
              <a:cxnLst/>
              <a:rect l="l" t="t" r="r" b="b"/>
              <a:pathLst>
                <a:path w="928370" h="104139">
                  <a:moveTo>
                    <a:pt x="0" y="103631"/>
                  </a:moveTo>
                  <a:lnTo>
                    <a:pt x="928115" y="103631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3631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75276" y="4988051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70" h="102235">
                  <a:moveTo>
                    <a:pt x="928115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928115" y="102108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75276" y="4988051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70" h="102235">
                  <a:moveTo>
                    <a:pt x="0" y="102108"/>
                  </a:moveTo>
                  <a:lnTo>
                    <a:pt x="928115" y="102108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803392" y="4991099"/>
              <a:ext cx="448309" cy="102235"/>
            </a:xfrm>
            <a:custGeom>
              <a:avLst/>
              <a:gdLst/>
              <a:ahLst/>
              <a:cxnLst/>
              <a:rect l="l" t="t" r="r" b="b"/>
              <a:pathLst>
                <a:path w="448310" h="102235">
                  <a:moveTo>
                    <a:pt x="0" y="102107"/>
                  </a:moveTo>
                  <a:lnTo>
                    <a:pt x="448056" y="102107"/>
                  </a:lnTo>
                  <a:lnTo>
                    <a:pt x="448056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5798820" y="4986528"/>
            <a:ext cx="1865630" cy="111760"/>
            <a:chOff x="5798820" y="4986528"/>
            <a:chExt cx="1865630" cy="111760"/>
          </a:xfrm>
        </p:grpSpPr>
        <p:sp>
          <p:nvSpPr>
            <p:cNvPr id="55" name="object 55"/>
            <p:cNvSpPr/>
            <p:nvPr/>
          </p:nvSpPr>
          <p:spPr>
            <a:xfrm>
              <a:off x="6426708" y="4991100"/>
              <a:ext cx="306705" cy="102235"/>
            </a:xfrm>
            <a:custGeom>
              <a:avLst/>
              <a:gdLst/>
              <a:ahLst/>
              <a:cxnLst/>
              <a:rect l="l" t="t" r="r" b="b"/>
              <a:pathLst>
                <a:path w="306704" h="102235">
                  <a:moveTo>
                    <a:pt x="0" y="102107"/>
                  </a:moveTo>
                  <a:lnTo>
                    <a:pt x="306323" y="102107"/>
                  </a:lnTo>
                  <a:lnTo>
                    <a:pt x="306323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803392" y="4991100"/>
              <a:ext cx="929640" cy="102235"/>
            </a:xfrm>
            <a:custGeom>
              <a:avLst/>
              <a:gdLst/>
              <a:ahLst/>
              <a:cxnLst/>
              <a:rect l="l" t="t" r="r" b="b"/>
              <a:pathLst>
                <a:path w="929640" h="102235">
                  <a:moveTo>
                    <a:pt x="0" y="102107"/>
                  </a:moveTo>
                  <a:lnTo>
                    <a:pt x="929639" y="102107"/>
                  </a:lnTo>
                  <a:lnTo>
                    <a:pt x="929639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731508" y="4991100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70" h="102235">
                  <a:moveTo>
                    <a:pt x="928116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928116" y="102107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731508" y="4991100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70" h="102235">
                  <a:moveTo>
                    <a:pt x="0" y="102107"/>
                  </a:moveTo>
                  <a:lnTo>
                    <a:pt x="928116" y="102107"/>
                  </a:lnTo>
                  <a:lnTo>
                    <a:pt x="928116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1165860" y="4985003"/>
            <a:ext cx="937260" cy="111760"/>
            <a:chOff x="1165860" y="4985003"/>
            <a:chExt cx="937260" cy="111760"/>
          </a:xfrm>
        </p:grpSpPr>
        <p:sp>
          <p:nvSpPr>
            <p:cNvPr id="60" name="object 60"/>
            <p:cNvSpPr/>
            <p:nvPr/>
          </p:nvSpPr>
          <p:spPr>
            <a:xfrm>
              <a:off x="1170432" y="4989575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69" h="102235">
                  <a:moveTo>
                    <a:pt x="928116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928116" y="102107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0432" y="4989575"/>
              <a:ext cx="928369" cy="102235"/>
            </a:xfrm>
            <a:custGeom>
              <a:avLst/>
              <a:gdLst/>
              <a:ahLst/>
              <a:cxnLst/>
              <a:rect l="l" t="t" r="r" b="b"/>
              <a:pathLst>
                <a:path w="928369" h="102235">
                  <a:moveTo>
                    <a:pt x="0" y="102107"/>
                  </a:moveTo>
                  <a:lnTo>
                    <a:pt x="928116" y="102107"/>
                  </a:lnTo>
                  <a:lnTo>
                    <a:pt x="928116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3020567" y="4988052"/>
            <a:ext cx="939165" cy="111760"/>
            <a:chOff x="3020567" y="4988052"/>
            <a:chExt cx="939165" cy="111760"/>
          </a:xfrm>
        </p:grpSpPr>
        <p:sp>
          <p:nvSpPr>
            <p:cNvPr id="63" name="object 63"/>
            <p:cNvSpPr/>
            <p:nvPr/>
          </p:nvSpPr>
          <p:spPr>
            <a:xfrm>
              <a:off x="3025139" y="4992624"/>
              <a:ext cx="929640" cy="102235"/>
            </a:xfrm>
            <a:custGeom>
              <a:avLst/>
              <a:gdLst/>
              <a:ahLst/>
              <a:cxnLst/>
              <a:rect l="l" t="t" r="r" b="b"/>
              <a:pathLst>
                <a:path w="929639" h="102235">
                  <a:moveTo>
                    <a:pt x="929639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929639" y="102107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25139" y="4992624"/>
              <a:ext cx="929640" cy="102235"/>
            </a:xfrm>
            <a:custGeom>
              <a:avLst/>
              <a:gdLst/>
              <a:ahLst/>
              <a:cxnLst/>
              <a:rect l="l" t="t" r="r" b="b"/>
              <a:pathLst>
                <a:path w="929639" h="102235">
                  <a:moveTo>
                    <a:pt x="0" y="102107"/>
                  </a:moveTo>
                  <a:lnTo>
                    <a:pt x="929639" y="102107"/>
                  </a:lnTo>
                  <a:lnTo>
                    <a:pt x="929639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211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30" dirty="0">
                <a:solidFill>
                  <a:srgbClr val="775F54"/>
                </a:solidFill>
                <a:latin typeface="Arial"/>
                <a:cs typeface="Arial"/>
              </a:rPr>
              <a:t>Suspension</a:t>
            </a:r>
            <a:r>
              <a:rPr sz="4400" spc="-9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35940" y="1523658"/>
            <a:ext cx="4603115" cy="108775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45" dirty="0">
                <a:latin typeface="Arial"/>
                <a:cs typeface="Arial"/>
              </a:rPr>
              <a:t>Similar </a:t>
            </a:r>
            <a:r>
              <a:rPr sz="2900" spc="-90" dirty="0">
                <a:latin typeface="Arial"/>
                <a:cs typeface="Arial"/>
              </a:rPr>
              <a:t>to</a:t>
            </a:r>
            <a:r>
              <a:rPr sz="2900" spc="12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Cable-Stayed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80" dirty="0">
                <a:latin typeface="Arial"/>
                <a:cs typeface="Arial"/>
              </a:rPr>
              <a:t>Different </a:t>
            </a:r>
            <a:r>
              <a:rPr sz="2900" spc="-210" dirty="0">
                <a:latin typeface="Arial"/>
                <a:cs typeface="Arial"/>
              </a:rPr>
              <a:t>construction</a:t>
            </a:r>
            <a:r>
              <a:rPr sz="2900" dirty="0">
                <a:latin typeface="Arial"/>
                <a:cs typeface="Arial"/>
              </a:rPr>
              <a:t> </a:t>
            </a:r>
            <a:r>
              <a:rPr sz="2900" spc="-195" dirty="0">
                <a:latin typeface="Arial"/>
                <a:cs typeface="Arial"/>
              </a:rPr>
              <a:t>method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60831" y="3080004"/>
            <a:ext cx="7701280" cy="2740660"/>
            <a:chOff x="560831" y="3080004"/>
            <a:chExt cx="7701280" cy="2740660"/>
          </a:xfrm>
        </p:grpSpPr>
        <p:sp>
          <p:nvSpPr>
            <p:cNvPr id="68" name="object 68"/>
            <p:cNvSpPr/>
            <p:nvPr/>
          </p:nvSpPr>
          <p:spPr>
            <a:xfrm>
              <a:off x="2417064" y="3093720"/>
              <a:ext cx="175260" cy="2719070"/>
            </a:xfrm>
            <a:custGeom>
              <a:avLst/>
              <a:gdLst/>
              <a:ahLst/>
              <a:cxnLst/>
              <a:rect l="l" t="t" r="r" b="b"/>
              <a:pathLst>
                <a:path w="175260" h="2719070">
                  <a:moveTo>
                    <a:pt x="175260" y="0"/>
                  </a:moveTo>
                  <a:lnTo>
                    <a:pt x="0" y="0"/>
                  </a:lnTo>
                  <a:lnTo>
                    <a:pt x="0" y="2718816"/>
                  </a:lnTo>
                  <a:lnTo>
                    <a:pt x="175260" y="271881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17064" y="3093720"/>
              <a:ext cx="175260" cy="2719070"/>
            </a:xfrm>
            <a:custGeom>
              <a:avLst/>
              <a:gdLst/>
              <a:ahLst/>
              <a:cxnLst/>
              <a:rect l="l" t="t" r="r" b="b"/>
              <a:pathLst>
                <a:path w="175260" h="2719070">
                  <a:moveTo>
                    <a:pt x="0" y="2718816"/>
                  </a:moveTo>
                  <a:lnTo>
                    <a:pt x="175260" y="271881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27188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251447" y="3096768"/>
              <a:ext cx="175260" cy="2719070"/>
            </a:xfrm>
            <a:custGeom>
              <a:avLst/>
              <a:gdLst/>
              <a:ahLst/>
              <a:cxnLst/>
              <a:rect l="l" t="t" r="r" b="b"/>
              <a:pathLst>
                <a:path w="175260" h="2719070">
                  <a:moveTo>
                    <a:pt x="175260" y="0"/>
                  </a:moveTo>
                  <a:lnTo>
                    <a:pt x="0" y="0"/>
                  </a:lnTo>
                  <a:lnTo>
                    <a:pt x="0" y="2718816"/>
                  </a:lnTo>
                  <a:lnTo>
                    <a:pt x="175260" y="2718816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251447" y="3096768"/>
              <a:ext cx="175260" cy="2719070"/>
            </a:xfrm>
            <a:custGeom>
              <a:avLst/>
              <a:gdLst/>
              <a:ahLst/>
              <a:cxnLst/>
              <a:rect l="l" t="t" r="r" b="b"/>
              <a:pathLst>
                <a:path w="175260" h="2719070">
                  <a:moveTo>
                    <a:pt x="0" y="2718816"/>
                  </a:moveTo>
                  <a:lnTo>
                    <a:pt x="175260" y="2718816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27188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64793" y="3094482"/>
              <a:ext cx="7016750" cy="1979930"/>
            </a:xfrm>
            <a:custGeom>
              <a:avLst/>
              <a:gdLst/>
              <a:ahLst/>
              <a:cxnLst/>
              <a:rect l="l" t="t" r="r" b="b"/>
              <a:pathLst>
                <a:path w="7016750" h="1979929">
                  <a:moveTo>
                    <a:pt x="3556965" y="1741931"/>
                  </a:moveTo>
                  <a:lnTo>
                    <a:pt x="3607832" y="1741344"/>
                  </a:lnTo>
                  <a:lnTo>
                    <a:pt x="3658378" y="1739593"/>
                  </a:lnTo>
                  <a:lnTo>
                    <a:pt x="3708584" y="1736691"/>
                  </a:lnTo>
                  <a:lnTo>
                    <a:pt x="3758436" y="1732654"/>
                  </a:lnTo>
                  <a:lnTo>
                    <a:pt x="3807918" y="1727495"/>
                  </a:lnTo>
                  <a:lnTo>
                    <a:pt x="3857013" y="1721229"/>
                  </a:lnTo>
                  <a:lnTo>
                    <a:pt x="3905706" y="1713870"/>
                  </a:lnTo>
                  <a:lnTo>
                    <a:pt x="3953980" y="1705433"/>
                  </a:lnTo>
                  <a:lnTo>
                    <a:pt x="4001820" y="1695932"/>
                  </a:lnTo>
                  <a:lnTo>
                    <a:pt x="4049209" y="1685380"/>
                  </a:lnTo>
                  <a:lnTo>
                    <a:pt x="4096132" y="1673794"/>
                  </a:lnTo>
                  <a:lnTo>
                    <a:pt x="4142573" y="1661186"/>
                  </a:lnTo>
                  <a:lnTo>
                    <a:pt x="4188515" y="1647571"/>
                  </a:lnTo>
                  <a:lnTo>
                    <a:pt x="4233943" y="1632964"/>
                  </a:lnTo>
                  <a:lnTo>
                    <a:pt x="4278841" y="1617379"/>
                  </a:lnTo>
                  <a:lnTo>
                    <a:pt x="4323192" y="1600830"/>
                  </a:lnTo>
                  <a:lnTo>
                    <a:pt x="4366981" y="1583332"/>
                  </a:lnTo>
                  <a:lnTo>
                    <a:pt x="4410192" y="1564899"/>
                  </a:lnTo>
                  <a:lnTo>
                    <a:pt x="4452809" y="1545544"/>
                  </a:lnTo>
                  <a:lnTo>
                    <a:pt x="4494815" y="1525284"/>
                  </a:lnTo>
                  <a:lnTo>
                    <a:pt x="4536196" y="1504131"/>
                  </a:lnTo>
                  <a:lnTo>
                    <a:pt x="4576934" y="1482101"/>
                  </a:lnTo>
                  <a:lnTo>
                    <a:pt x="4617014" y="1459207"/>
                  </a:lnTo>
                  <a:lnTo>
                    <a:pt x="4656420" y="1435464"/>
                  </a:lnTo>
                  <a:lnTo>
                    <a:pt x="4695136" y="1410886"/>
                  </a:lnTo>
                  <a:lnTo>
                    <a:pt x="4733146" y="1385487"/>
                  </a:lnTo>
                  <a:lnTo>
                    <a:pt x="4770434" y="1359283"/>
                  </a:lnTo>
                  <a:lnTo>
                    <a:pt x="4806984" y="1332287"/>
                  </a:lnTo>
                  <a:lnTo>
                    <a:pt x="4842780" y="1304513"/>
                  </a:lnTo>
                  <a:lnTo>
                    <a:pt x="4877806" y="1275977"/>
                  </a:lnTo>
                  <a:lnTo>
                    <a:pt x="4912046" y="1246691"/>
                  </a:lnTo>
                  <a:lnTo>
                    <a:pt x="4945484" y="1216672"/>
                  </a:lnTo>
                  <a:lnTo>
                    <a:pt x="4978104" y="1185932"/>
                  </a:lnTo>
                  <a:lnTo>
                    <a:pt x="5009891" y="1154486"/>
                  </a:lnTo>
                  <a:lnTo>
                    <a:pt x="5040827" y="1122349"/>
                  </a:lnTo>
                  <a:lnTo>
                    <a:pt x="5070898" y="1089535"/>
                  </a:lnTo>
                  <a:lnTo>
                    <a:pt x="5100087" y="1056058"/>
                  </a:lnTo>
                  <a:lnTo>
                    <a:pt x="5128378" y="1021933"/>
                  </a:lnTo>
                  <a:lnTo>
                    <a:pt x="5155755" y="987174"/>
                  </a:lnTo>
                  <a:lnTo>
                    <a:pt x="5182203" y="951795"/>
                  </a:lnTo>
                  <a:lnTo>
                    <a:pt x="5207705" y="915810"/>
                  </a:lnTo>
                  <a:lnTo>
                    <a:pt x="5232245" y="879235"/>
                  </a:lnTo>
                  <a:lnTo>
                    <a:pt x="5255808" y="842082"/>
                  </a:lnTo>
                  <a:lnTo>
                    <a:pt x="5278377" y="804368"/>
                  </a:lnTo>
                  <a:lnTo>
                    <a:pt x="5299936" y="766105"/>
                  </a:lnTo>
                  <a:lnTo>
                    <a:pt x="5320470" y="727309"/>
                  </a:lnTo>
                  <a:lnTo>
                    <a:pt x="5339962" y="687993"/>
                  </a:lnTo>
                  <a:lnTo>
                    <a:pt x="5358396" y="648172"/>
                  </a:lnTo>
                  <a:lnTo>
                    <a:pt x="5375757" y="607860"/>
                  </a:lnTo>
                  <a:lnTo>
                    <a:pt x="5392029" y="567072"/>
                  </a:lnTo>
                  <a:lnTo>
                    <a:pt x="5407195" y="525822"/>
                  </a:lnTo>
                  <a:lnTo>
                    <a:pt x="5421240" y="484124"/>
                  </a:lnTo>
                  <a:lnTo>
                    <a:pt x="5434147" y="441993"/>
                  </a:lnTo>
                  <a:lnTo>
                    <a:pt x="5445900" y="399443"/>
                  </a:lnTo>
                  <a:lnTo>
                    <a:pt x="5456485" y="356488"/>
                  </a:lnTo>
                  <a:lnTo>
                    <a:pt x="5465884" y="313143"/>
                  </a:lnTo>
                  <a:lnTo>
                    <a:pt x="5474081" y="269422"/>
                  </a:lnTo>
                  <a:lnTo>
                    <a:pt x="5481062" y="225338"/>
                  </a:lnTo>
                  <a:lnTo>
                    <a:pt x="5486809" y="180908"/>
                  </a:lnTo>
                  <a:lnTo>
                    <a:pt x="5491306" y="136145"/>
                  </a:lnTo>
                  <a:lnTo>
                    <a:pt x="5494539" y="91063"/>
                  </a:lnTo>
                  <a:lnTo>
                    <a:pt x="5496490" y="45676"/>
                  </a:lnTo>
                  <a:lnTo>
                    <a:pt x="5497144" y="0"/>
                  </a:lnTo>
                </a:path>
                <a:path w="7016750" h="1979929">
                  <a:moveTo>
                    <a:pt x="3561791" y="1743455"/>
                  </a:moveTo>
                  <a:lnTo>
                    <a:pt x="3511200" y="1742868"/>
                  </a:lnTo>
                  <a:lnTo>
                    <a:pt x="3460931" y="1741117"/>
                  </a:lnTo>
                  <a:lnTo>
                    <a:pt x="3410998" y="1738215"/>
                  </a:lnTo>
                  <a:lnTo>
                    <a:pt x="3361418" y="1734178"/>
                  </a:lnTo>
                  <a:lnTo>
                    <a:pt x="3312207" y="1729019"/>
                  </a:lnTo>
                  <a:lnTo>
                    <a:pt x="3263380" y="1722753"/>
                  </a:lnTo>
                  <a:lnTo>
                    <a:pt x="3214954" y="1715394"/>
                  </a:lnTo>
                  <a:lnTo>
                    <a:pt x="3166944" y="1706957"/>
                  </a:lnTo>
                  <a:lnTo>
                    <a:pt x="3119366" y="1697456"/>
                  </a:lnTo>
                  <a:lnTo>
                    <a:pt x="3072236" y="1686904"/>
                  </a:lnTo>
                  <a:lnTo>
                    <a:pt x="3025570" y="1675318"/>
                  </a:lnTo>
                  <a:lnTo>
                    <a:pt x="2979384" y="1662710"/>
                  </a:lnTo>
                  <a:lnTo>
                    <a:pt x="2933694" y="1649095"/>
                  </a:lnTo>
                  <a:lnTo>
                    <a:pt x="2888515" y="1634488"/>
                  </a:lnTo>
                  <a:lnTo>
                    <a:pt x="2843863" y="1618903"/>
                  </a:lnTo>
                  <a:lnTo>
                    <a:pt x="2799755" y="1602354"/>
                  </a:lnTo>
                  <a:lnTo>
                    <a:pt x="2756207" y="1584856"/>
                  </a:lnTo>
                  <a:lnTo>
                    <a:pt x="2713233" y="1566423"/>
                  </a:lnTo>
                  <a:lnTo>
                    <a:pt x="2670850" y="1547068"/>
                  </a:lnTo>
                  <a:lnTo>
                    <a:pt x="2629075" y="1526808"/>
                  </a:lnTo>
                  <a:lnTo>
                    <a:pt x="2587922" y="1505655"/>
                  </a:lnTo>
                  <a:lnTo>
                    <a:pt x="2547408" y="1483625"/>
                  </a:lnTo>
                  <a:lnTo>
                    <a:pt x="2507548" y="1460731"/>
                  </a:lnTo>
                  <a:lnTo>
                    <a:pt x="2468359" y="1436988"/>
                  </a:lnTo>
                  <a:lnTo>
                    <a:pt x="2429856" y="1412410"/>
                  </a:lnTo>
                  <a:lnTo>
                    <a:pt x="2392055" y="1387011"/>
                  </a:lnTo>
                  <a:lnTo>
                    <a:pt x="2354973" y="1360807"/>
                  </a:lnTo>
                  <a:lnTo>
                    <a:pt x="2318624" y="1333811"/>
                  </a:lnTo>
                  <a:lnTo>
                    <a:pt x="2283025" y="1306037"/>
                  </a:lnTo>
                  <a:lnTo>
                    <a:pt x="2248193" y="1277501"/>
                  </a:lnTo>
                  <a:lnTo>
                    <a:pt x="2214141" y="1248215"/>
                  </a:lnTo>
                  <a:lnTo>
                    <a:pt x="2180888" y="1218196"/>
                  </a:lnTo>
                  <a:lnTo>
                    <a:pt x="2148447" y="1187456"/>
                  </a:lnTo>
                  <a:lnTo>
                    <a:pt x="2116836" y="1156010"/>
                  </a:lnTo>
                  <a:lnTo>
                    <a:pt x="2086071" y="1123873"/>
                  </a:lnTo>
                  <a:lnTo>
                    <a:pt x="2056166" y="1091059"/>
                  </a:lnTo>
                  <a:lnTo>
                    <a:pt x="2027138" y="1057582"/>
                  </a:lnTo>
                  <a:lnTo>
                    <a:pt x="1999004" y="1023457"/>
                  </a:lnTo>
                  <a:lnTo>
                    <a:pt x="1971778" y="988698"/>
                  </a:lnTo>
                  <a:lnTo>
                    <a:pt x="1945476" y="953319"/>
                  </a:lnTo>
                  <a:lnTo>
                    <a:pt x="1920115" y="917334"/>
                  </a:lnTo>
                  <a:lnTo>
                    <a:pt x="1895711" y="880759"/>
                  </a:lnTo>
                  <a:lnTo>
                    <a:pt x="1872278" y="843606"/>
                  </a:lnTo>
                  <a:lnTo>
                    <a:pt x="1849834" y="805892"/>
                  </a:lnTo>
                  <a:lnTo>
                    <a:pt x="1828394" y="767629"/>
                  </a:lnTo>
                  <a:lnTo>
                    <a:pt x="1807974" y="728833"/>
                  </a:lnTo>
                  <a:lnTo>
                    <a:pt x="1788590" y="689517"/>
                  </a:lnTo>
                  <a:lnTo>
                    <a:pt x="1770258" y="649696"/>
                  </a:lnTo>
                  <a:lnTo>
                    <a:pt x="1752993" y="609384"/>
                  </a:lnTo>
                  <a:lnTo>
                    <a:pt x="1736811" y="568596"/>
                  </a:lnTo>
                  <a:lnTo>
                    <a:pt x="1721729" y="527346"/>
                  </a:lnTo>
                  <a:lnTo>
                    <a:pt x="1707763" y="485648"/>
                  </a:lnTo>
                  <a:lnTo>
                    <a:pt x="1694927" y="443517"/>
                  </a:lnTo>
                  <a:lnTo>
                    <a:pt x="1683239" y="400967"/>
                  </a:lnTo>
                  <a:lnTo>
                    <a:pt x="1672713" y="358012"/>
                  </a:lnTo>
                  <a:lnTo>
                    <a:pt x="1663366" y="314667"/>
                  </a:lnTo>
                  <a:lnTo>
                    <a:pt x="1655214" y="270946"/>
                  </a:lnTo>
                  <a:lnTo>
                    <a:pt x="1648273" y="226862"/>
                  </a:lnTo>
                  <a:lnTo>
                    <a:pt x="1642557" y="182432"/>
                  </a:lnTo>
                  <a:lnTo>
                    <a:pt x="1638085" y="137669"/>
                  </a:lnTo>
                  <a:lnTo>
                    <a:pt x="1634870" y="92587"/>
                  </a:lnTo>
                  <a:lnTo>
                    <a:pt x="1632930" y="47200"/>
                  </a:lnTo>
                  <a:lnTo>
                    <a:pt x="1632280" y="1523"/>
                  </a:lnTo>
                </a:path>
                <a:path w="7016750" h="1979929">
                  <a:moveTo>
                    <a:pt x="0" y="1967483"/>
                  </a:moveTo>
                  <a:lnTo>
                    <a:pt x="44072" y="1966781"/>
                  </a:lnTo>
                  <a:lnTo>
                    <a:pt x="87855" y="1964684"/>
                  </a:lnTo>
                  <a:lnTo>
                    <a:pt x="131334" y="1961211"/>
                  </a:lnTo>
                  <a:lnTo>
                    <a:pt x="174495" y="1956380"/>
                  </a:lnTo>
                  <a:lnTo>
                    <a:pt x="217321" y="1950208"/>
                  </a:lnTo>
                  <a:lnTo>
                    <a:pt x="259800" y="1942714"/>
                  </a:lnTo>
                  <a:lnTo>
                    <a:pt x="301915" y="1933914"/>
                  </a:lnTo>
                  <a:lnTo>
                    <a:pt x="343653" y="1923827"/>
                  </a:lnTo>
                  <a:lnTo>
                    <a:pt x="384997" y="1912470"/>
                  </a:lnTo>
                  <a:lnTo>
                    <a:pt x="425935" y="1899861"/>
                  </a:lnTo>
                  <a:lnTo>
                    <a:pt x="466450" y="1886018"/>
                  </a:lnTo>
                  <a:lnTo>
                    <a:pt x="506528" y="1870958"/>
                  </a:lnTo>
                  <a:lnTo>
                    <a:pt x="546155" y="1854700"/>
                  </a:lnTo>
                  <a:lnTo>
                    <a:pt x="585315" y="1837260"/>
                  </a:lnTo>
                  <a:lnTo>
                    <a:pt x="623994" y="1818658"/>
                  </a:lnTo>
                  <a:lnTo>
                    <a:pt x="662177" y="1798910"/>
                  </a:lnTo>
                  <a:lnTo>
                    <a:pt x="699849" y="1778034"/>
                  </a:lnTo>
                  <a:lnTo>
                    <a:pt x="736996" y="1756048"/>
                  </a:lnTo>
                  <a:lnTo>
                    <a:pt x="773603" y="1732969"/>
                  </a:lnTo>
                  <a:lnTo>
                    <a:pt x="809654" y="1708816"/>
                  </a:lnTo>
                  <a:lnTo>
                    <a:pt x="845136" y="1683606"/>
                  </a:lnTo>
                  <a:lnTo>
                    <a:pt x="880033" y="1657357"/>
                  </a:lnTo>
                  <a:lnTo>
                    <a:pt x="914331" y="1630087"/>
                  </a:lnTo>
                  <a:lnTo>
                    <a:pt x="948015" y="1601813"/>
                  </a:lnTo>
                  <a:lnTo>
                    <a:pt x="981070" y="1572553"/>
                  </a:lnTo>
                  <a:lnTo>
                    <a:pt x="1013481" y="1542325"/>
                  </a:lnTo>
                  <a:lnTo>
                    <a:pt x="1045234" y="1511147"/>
                  </a:lnTo>
                  <a:lnTo>
                    <a:pt x="1076314" y="1479035"/>
                  </a:lnTo>
                  <a:lnTo>
                    <a:pt x="1106706" y="1446009"/>
                  </a:lnTo>
                  <a:lnTo>
                    <a:pt x="1136395" y="1412086"/>
                  </a:lnTo>
                  <a:lnTo>
                    <a:pt x="1165367" y="1377283"/>
                  </a:lnTo>
                  <a:lnTo>
                    <a:pt x="1193607" y="1341618"/>
                  </a:lnTo>
                  <a:lnTo>
                    <a:pt x="1221100" y="1305109"/>
                  </a:lnTo>
                  <a:lnTo>
                    <a:pt x="1247831" y="1267774"/>
                  </a:lnTo>
                  <a:lnTo>
                    <a:pt x="1273786" y="1229630"/>
                  </a:lnTo>
                  <a:lnTo>
                    <a:pt x="1298949" y="1190696"/>
                  </a:lnTo>
                  <a:lnTo>
                    <a:pt x="1323307" y="1150988"/>
                  </a:lnTo>
                  <a:lnTo>
                    <a:pt x="1346843" y="1110525"/>
                  </a:lnTo>
                  <a:lnTo>
                    <a:pt x="1369545" y="1069325"/>
                  </a:lnTo>
                  <a:lnTo>
                    <a:pt x="1391395" y="1027404"/>
                  </a:lnTo>
                  <a:lnTo>
                    <a:pt x="1412381" y="984782"/>
                  </a:lnTo>
                  <a:lnTo>
                    <a:pt x="1432487" y="941475"/>
                  </a:lnTo>
                  <a:lnTo>
                    <a:pt x="1451699" y="897501"/>
                  </a:lnTo>
                  <a:lnTo>
                    <a:pt x="1470001" y="852878"/>
                  </a:lnTo>
                  <a:lnTo>
                    <a:pt x="1487379" y="807625"/>
                  </a:lnTo>
                  <a:lnTo>
                    <a:pt x="1503819" y="761757"/>
                  </a:lnTo>
                  <a:lnTo>
                    <a:pt x="1519304" y="715294"/>
                  </a:lnTo>
                  <a:lnTo>
                    <a:pt x="1533822" y="668253"/>
                  </a:lnTo>
                  <a:lnTo>
                    <a:pt x="1547356" y="620652"/>
                  </a:lnTo>
                  <a:lnTo>
                    <a:pt x="1559892" y="572508"/>
                  </a:lnTo>
                  <a:lnTo>
                    <a:pt x="1571416" y="523839"/>
                  </a:lnTo>
                  <a:lnTo>
                    <a:pt x="1581912" y="474664"/>
                  </a:lnTo>
                  <a:lnTo>
                    <a:pt x="1591366" y="424999"/>
                  </a:lnTo>
                  <a:lnTo>
                    <a:pt x="1599763" y="374862"/>
                  </a:lnTo>
                  <a:lnTo>
                    <a:pt x="1607088" y="324272"/>
                  </a:lnTo>
                  <a:lnTo>
                    <a:pt x="1613327" y="273245"/>
                  </a:lnTo>
                  <a:lnTo>
                    <a:pt x="1618465" y="221800"/>
                  </a:lnTo>
                  <a:lnTo>
                    <a:pt x="1622486" y="169955"/>
                  </a:lnTo>
                  <a:lnTo>
                    <a:pt x="1625377" y="117726"/>
                  </a:lnTo>
                  <a:lnTo>
                    <a:pt x="1627123" y="65133"/>
                  </a:lnTo>
                  <a:lnTo>
                    <a:pt x="1627708" y="12191"/>
                  </a:lnTo>
                </a:path>
                <a:path w="7016750" h="1979929">
                  <a:moveTo>
                    <a:pt x="7016699" y="1979675"/>
                  </a:moveTo>
                  <a:lnTo>
                    <a:pt x="6974620" y="1978946"/>
                  </a:lnTo>
                  <a:lnTo>
                    <a:pt x="6932822" y="1976769"/>
                  </a:lnTo>
                  <a:lnTo>
                    <a:pt x="6891319" y="1973164"/>
                  </a:lnTo>
                  <a:lnTo>
                    <a:pt x="6850127" y="1968149"/>
                  </a:lnTo>
                  <a:lnTo>
                    <a:pt x="6809259" y="1961743"/>
                  </a:lnTo>
                  <a:lnTo>
                    <a:pt x="6768731" y="1953965"/>
                  </a:lnTo>
                  <a:lnTo>
                    <a:pt x="6728557" y="1944834"/>
                  </a:lnTo>
                  <a:lnTo>
                    <a:pt x="6688751" y="1934368"/>
                  </a:lnTo>
                  <a:lnTo>
                    <a:pt x="6649328" y="1922586"/>
                  </a:lnTo>
                  <a:lnTo>
                    <a:pt x="6610303" y="1909506"/>
                  </a:lnTo>
                  <a:lnTo>
                    <a:pt x="6571690" y="1895148"/>
                  </a:lnTo>
                  <a:lnTo>
                    <a:pt x="6533504" y="1879530"/>
                  </a:lnTo>
                  <a:lnTo>
                    <a:pt x="6495760" y="1862671"/>
                  </a:lnTo>
                  <a:lnTo>
                    <a:pt x="6458471" y="1844590"/>
                  </a:lnTo>
                  <a:lnTo>
                    <a:pt x="6421652" y="1825305"/>
                  </a:lnTo>
                  <a:lnTo>
                    <a:pt x="6385319" y="1804835"/>
                  </a:lnTo>
                  <a:lnTo>
                    <a:pt x="6349485" y="1783199"/>
                  </a:lnTo>
                  <a:lnTo>
                    <a:pt x="6314165" y="1760415"/>
                  </a:lnTo>
                  <a:lnTo>
                    <a:pt x="6279374" y="1736502"/>
                  </a:lnTo>
                  <a:lnTo>
                    <a:pt x="6245127" y="1711480"/>
                  </a:lnTo>
                  <a:lnTo>
                    <a:pt x="6211437" y="1685366"/>
                  </a:lnTo>
                  <a:lnTo>
                    <a:pt x="6178320" y="1658179"/>
                  </a:lnTo>
                  <a:lnTo>
                    <a:pt x="6145789" y="1629939"/>
                  </a:lnTo>
                  <a:lnTo>
                    <a:pt x="6113861" y="1600663"/>
                  </a:lnTo>
                  <a:lnTo>
                    <a:pt x="6082548" y="1570371"/>
                  </a:lnTo>
                  <a:lnTo>
                    <a:pt x="6051867" y="1539081"/>
                  </a:lnTo>
                  <a:lnTo>
                    <a:pt x="6021830" y="1506812"/>
                  </a:lnTo>
                  <a:lnTo>
                    <a:pt x="5992453" y="1473582"/>
                  </a:lnTo>
                  <a:lnTo>
                    <a:pt x="5963751" y="1439412"/>
                  </a:lnTo>
                  <a:lnTo>
                    <a:pt x="5935738" y="1404318"/>
                  </a:lnTo>
                  <a:lnTo>
                    <a:pt x="5908429" y="1368320"/>
                  </a:lnTo>
                  <a:lnTo>
                    <a:pt x="5881837" y="1331437"/>
                  </a:lnTo>
                  <a:lnTo>
                    <a:pt x="5855979" y="1293687"/>
                  </a:lnTo>
                  <a:lnTo>
                    <a:pt x="5830867" y="1255089"/>
                  </a:lnTo>
                  <a:lnTo>
                    <a:pt x="5806518" y="1215662"/>
                  </a:lnTo>
                  <a:lnTo>
                    <a:pt x="5782945" y="1175424"/>
                  </a:lnTo>
                  <a:lnTo>
                    <a:pt x="5760162" y="1134395"/>
                  </a:lnTo>
                  <a:lnTo>
                    <a:pt x="5738186" y="1092592"/>
                  </a:lnTo>
                  <a:lnTo>
                    <a:pt x="5717029" y="1050035"/>
                  </a:lnTo>
                  <a:lnTo>
                    <a:pt x="5696708" y="1006743"/>
                  </a:lnTo>
                  <a:lnTo>
                    <a:pt x="5677235" y="962733"/>
                  </a:lnTo>
                  <a:lnTo>
                    <a:pt x="5658627" y="918025"/>
                  </a:lnTo>
                  <a:lnTo>
                    <a:pt x="5640897" y="872638"/>
                  </a:lnTo>
                  <a:lnTo>
                    <a:pt x="5624059" y="826590"/>
                  </a:lnTo>
                  <a:lnTo>
                    <a:pt x="5608130" y="779901"/>
                  </a:lnTo>
                  <a:lnTo>
                    <a:pt x="5593122" y="732587"/>
                  </a:lnTo>
                  <a:lnTo>
                    <a:pt x="5579052" y="684670"/>
                  </a:lnTo>
                  <a:lnTo>
                    <a:pt x="5565932" y="636166"/>
                  </a:lnTo>
                  <a:lnTo>
                    <a:pt x="5553778" y="587095"/>
                  </a:lnTo>
                  <a:lnTo>
                    <a:pt x="5542605" y="537476"/>
                  </a:lnTo>
                  <a:lnTo>
                    <a:pt x="5532427" y="487327"/>
                  </a:lnTo>
                  <a:lnTo>
                    <a:pt x="5523258" y="436667"/>
                  </a:lnTo>
                  <a:lnTo>
                    <a:pt x="5515113" y="385515"/>
                  </a:lnTo>
                  <a:lnTo>
                    <a:pt x="5508007" y="333889"/>
                  </a:lnTo>
                  <a:lnTo>
                    <a:pt x="5501955" y="281809"/>
                  </a:lnTo>
                  <a:lnTo>
                    <a:pt x="5496970" y="229292"/>
                  </a:lnTo>
                  <a:lnTo>
                    <a:pt x="5493067" y="176358"/>
                  </a:lnTo>
                  <a:lnTo>
                    <a:pt x="5490262" y="123026"/>
                  </a:lnTo>
                  <a:lnTo>
                    <a:pt x="5488568" y="69313"/>
                  </a:lnTo>
                  <a:lnTo>
                    <a:pt x="5488000" y="15239"/>
                  </a:lnTo>
                </a:path>
              </a:pathLst>
            </a:custGeom>
            <a:ln w="28956">
              <a:solidFill>
                <a:srgbClr val="66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5403" y="4997196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80" h="753110">
                  <a:moveTo>
                    <a:pt x="601980" y="0"/>
                  </a:moveTo>
                  <a:lnTo>
                    <a:pt x="0" y="0"/>
                  </a:lnTo>
                  <a:lnTo>
                    <a:pt x="0" y="752855"/>
                  </a:lnTo>
                  <a:lnTo>
                    <a:pt x="601980" y="752855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65403" y="4997196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80" h="753110">
                  <a:moveTo>
                    <a:pt x="0" y="752855"/>
                  </a:moveTo>
                  <a:lnTo>
                    <a:pt x="601980" y="752855"/>
                  </a:lnTo>
                  <a:lnTo>
                    <a:pt x="601980" y="0"/>
                  </a:lnTo>
                  <a:lnTo>
                    <a:pt x="0" y="0"/>
                  </a:lnTo>
                  <a:lnTo>
                    <a:pt x="0" y="75285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655051" y="4986527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79" h="753110">
                  <a:moveTo>
                    <a:pt x="601979" y="0"/>
                  </a:moveTo>
                  <a:lnTo>
                    <a:pt x="0" y="0"/>
                  </a:lnTo>
                  <a:lnTo>
                    <a:pt x="0" y="752856"/>
                  </a:lnTo>
                  <a:lnTo>
                    <a:pt x="601979" y="752856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55051" y="4986527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79" h="753110">
                  <a:moveTo>
                    <a:pt x="0" y="752856"/>
                  </a:moveTo>
                  <a:lnTo>
                    <a:pt x="601979" y="752856"/>
                  </a:lnTo>
                  <a:lnTo>
                    <a:pt x="601979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211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30" dirty="0">
                <a:solidFill>
                  <a:srgbClr val="775F54"/>
                </a:solidFill>
                <a:latin typeface="Arial"/>
                <a:cs typeface="Arial"/>
              </a:rPr>
              <a:t>Suspension</a:t>
            </a:r>
            <a:r>
              <a:rPr sz="4400" spc="-9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11833"/>
            <a:ext cx="5492750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65" dirty="0">
                <a:latin typeface="Arial"/>
                <a:cs typeface="Arial"/>
              </a:rPr>
              <a:t>Works </a:t>
            </a:r>
            <a:r>
              <a:rPr sz="2900" spc="-75" dirty="0">
                <a:latin typeface="Arial"/>
                <a:cs typeface="Arial"/>
              </a:rPr>
              <a:t>by </a:t>
            </a:r>
            <a:r>
              <a:rPr sz="2900" spc="-320" dirty="0">
                <a:solidFill>
                  <a:srgbClr val="FF3300"/>
                </a:solidFill>
                <a:latin typeface="Arial"/>
                <a:cs typeface="Arial"/>
              </a:rPr>
              <a:t>Tension </a:t>
            </a:r>
            <a:r>
              <a:rPr sz="2900" spc="-120" dirty="0">
                <a:latin typeface="Arial"/>
                <a:cs typeface="Arial"/>
              </a:rPr>
              <a:t>and</a:t>
            </a:r>
            <a:r>
              <a:rPr sz="2900" spc="-60" dirty="0">
                <a:latin typeface="Arial"/>
                <a:cs typeface="Arial"/>
              </a:rPr>
              <a:t> </a:t>
            </a:r>
            <a:r>
              <a:rPr sz="2900" spc="-240" dirty="0">
                <a:solidFill>
                  <a:srgbClr val="00FFFF"/>
                </a:solidFill>
                <a:latin typeface="Arial"/>
                <a:cs typeface="Arial"/>
              </a:rPr>
              <a:t>Compression</a:t>
            </a:r>
            <a:endParaRPr sz="2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1084" y="3447288"/>
            <a:ext cx="8522335" cy="2740660"/>
            <a:chOff x="291084" y="3447288"/>
            <a:chExt cx="8522335" cy="2740660"/>
          </a:xfrm>
        </p:grpSpPr>
        <p:sp>
          <p:nvSpPr>
            <p:cNvPr id="5" name="object 5"/>
            <p:cNvSpPr/>
            <p:nvPr/>
          </p:nvSpPr>
          <p:spPr>
            <a:xfrm>
              <a:off x="6920484" y="4815840"/>
              <a:ext cx="0" cy="542925"/>
            </a:xfrm>
            <a:custGeom>
              <a:avLst/>
              <a:gdLst/>
              <a:ahLst/>
              <a:cxnLst/>
              <a:rect l="l" t="t" r="r" b="b"/>
              <a:pathLst>
                <a:path h="542925">
                  <a:moveTo>
                    <a:pt x="0" y="0"/>
                  </a:moveTo>
                  <a:lnTo>
                    <a:pt x="0" y="54254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54851" y="4168140"/>
              <a:ext cx="300355" cy="1191895"/>
            </a:xfrm>
            <a:custGeom>
              <a:avLst/>
              <a:gdLst/>
              <a:ahLst/>
              <a:cxnLst/>
              <a:rect l="l" t="t" r="r" b="b"/>
              <a:pathLst>
                <a:path w="300354" h="1191895">
                  <a:moveTo>
                    <a:pt x="300227" y="0"/>
                  </a:moveTo>
                  <a:lnTo>
                    <a:pt x="300227" y="1191768"/>
                  </a:lnTo>
                </a:path>
                <a:path w="300354" h="1191895">
                  <a:moveTo>
                    <a:pt x="150875" y="263652"/>
                  </a:moveTo>
                  <a:lnTo>
                    <a:pt x="150875" y="1178052"/>
                  </a:lnTo>
                </a:path>
                <a:path w="300354" h="1191895">
                  <a:moveTo>
                    <a:pt x="0" y="428244"/>
                  </a:moveTo>
                  <a:lnTo>
                    <a:pt x="0" y="1178052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81216" y="4390644"/>
              <a:ext cx="113030" cy="967740"/>
            </a:xfrm>
            <a:custGeom>
              <a:avLst/>
              <a:gdLst/>
              <a:ahLst/>
              <a:cxnLst/>
              <a:rect l="l" t="t" r="r" b="b"/>
              <a:pathLst>
                <a:path w="113029" h="967739">
                  <a:moveTo>
                    <a:pt x="0" y="0"/>
                  </a:moveTo>
                  <a:lnTo>
                    <a:pt x="0" y="967739"/>
                  </a:lnTo>
                </a:path>
                <a:path w="113029" h="967739">
                  <a:moveTo>
                    <a:pt x="112775" y="263651"/>
                  </a:moveTo>
                  <a:lnTo>
                    <a:pt x="112775" y="967739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4624" y="4757927"/>
              <a:ext cx="139065" cy="601980"/>
            </a:xfrm>
            <a:custGeom>
              <a:avLst/>
              <a:gdLst/>
              <a:ahLst/>
              <a:cxnLst/>
              <a:rect l="l" t="t" r="r" b="b"/>
              <a:pathLst>
                <a:path w="139064" h="601979">
                  <a:moveTo>
                    <a:pt x="138684" y="0"/>
                  </a:moveTo>
                  <a:lnTo>
                    <a:pt x="138684" y="601980"/>
                  </a:lnTo>
                </a:path>
                <a:path w="139064" h="601979">
                  <a:moveTo>
                    <a:pt x="0" y="100584"/>
                  </a:moveTo>
                  <a:lnTo>
                    <a:pt x="0" y="58826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03875" y="4934712"/>
              <a:ext cx="525780" cy="421005"/>
            </a:xfrm>
            <a:custGeom>
              <a:avLst/>
              <a:gdLst/>
              <a:ahLst/>
              <a:cxnLst/>
              <a:rect l="l" t="t" r="r" b="b"/>
              <a:pathLst>
                <a:path w="525779" h="421004">
                  <a:moveTo>
                    <a:pt x="525779" y="0"/>
                  </a:moveTo>
                  <a:lnTo>
                    <a:pt x="525779" y="420623"/>
                  </a:lnTo>
                </a:path>
                <a:path w="525779" h="421004">
                  <a:moveTo>
                    <a:pt x="387096" y="73151"/>
                  </a:moveTo>
                  <a:lnTo>
                    <a:pt x="387096" y="420623"/>
                  </a:lnTo>
                </a:path>
                <a:path w="525779" h="421004">
                  <a:moveTo>
                    <a:pt x="237744" y="111251"/>
                  </a:moveTo>
                  <a:lnTo>
                    <a:pt x="237744" y="420623"/>
                  </a:lnTo>
                </a:path>
                <a:path w="525779" h="421004">
                  <a:moveTo>
                    <a:pt x="124968" y="173736"/>
                  </a:moveTo>
                  <a:lnTo>
                    <a:pt x="124968" y="420623"/>
                  </a:lnTo>
                </a:path>
                <a:path w="525779" h="421004">
                  <a:moveTo>
                    <a:pt x="0" y="211836"/>
                  </a:moveTo>
                  <a:lnTo>
                    <a:pt x="0" y="420623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05655" y="5151120"/>
              <a:ext cx="9525" cy="211454"/>
            </a:xfrm>
            <a:custGeom>
              <a:avLst/>
              <a:gdLst/>
              <a:ahLst/>
              <a:cxnLst/>
              <a:rect l="l" t="t" r="r" b="b"/>
              <a:pathLst>
                <a:path w="9525" h="211454">
                  <a:moveTo>
                    <a:pt x="0" y="211073"/>
                  </a:moveTo>
                  <a:lnTo>
                    <a:pt x="9144" y="211073"/>
                  </a:lnTo>
                </a:path>
                <a:path w="9525" h="211454">
                  <a:moveTo>
                    <a:pt x="4572" y="0"/>
                  </a:moveTo>
                  <a:lnTo>
                    <a:pt x="4572" y="208787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8912" y="5184648"/>
              <a:ext cx="716280" cy="180340"/>
            </a:xfrm>
            <a:custGeom>
              <a:avLst/>
              <a:gdLst/>
              <a:ahLst/>
              <a:cxnLst/>
              <a:rect l="l" t="t" r="r" b="b"/>
              <a:pathLst>
                <a:path w="716279" h="180339">
                  <a:moveTo>
                    <a:pt x="0" y="4571"/>
                  </a:moveTo>
                  <a:lnTo>
                    <a:pt x="0" y="179831"/>
                  </a:lnTo>
                </a:path>
                <a:path w="716279" h="180339">
                  <a:moveTo>
                    <a:pt x="124967" y="30479"/>
                  </a:moveTo>
                  <a:lnTo>
                    <a:pt x="124967" y="179831"/>
                  </a:lnTo>
                </a:path>
                <a:path w="716279" h="180339">
                  <a:moveTo>
                    <a:pt x="288036" y="18287"/>
                  </a:moveTo>
                  <a:lnTo>
                    <a:pt x="288036" y="179831"/>
                  </a:lnTo>
                </a:path>
                <a:path w="716279" h="180339">
                  <a:moveTo>
                    <a:pt x="716279" y="0"/>
                  </a:moveTo>
                  <a:lnTo>
                    <a:pt x="716279" y="179831"/>
                  </a:lnTo>
                </a:path>
                <a:path w="716279" h="180339">
                  <a:moveTo>
                    <a:pt x="591312" y="25907"/>
                  </a:moveTo>
                  <a:lnTo>
                    <a:pt x="591312" y="179831"/>
                  </a:lnTo>
                </a:path>
                <a:path w="716279" h="180339">
                  <a:moveTo>
                    <a:pt x="428243" y="12191"/>
                  </a:moveTo>
                  <a:lnTo>
                    <a:pt x="428243" y="179831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99560" y="5364480"/>
              <a:ext cx="928369" cy="104139"/>
            </a:xfrm>
            <a:custGeom>
              <a:avLst/>
              <a:gdLst/>
              <a:ahLst/>
              <a:cxnLst/>
              <a:rect l="l" t="t" r="r" b="b"/>
              <a:pathLst>
                <a:path w="928370" h="104139">
                  <a:moveTo>
                    <a:pt x="928115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928115" y="103632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99560" y="5364480"/>
              <a:ext cx="928369" cy="104139"/>
            </a:xfrm>
            <a:custGeom>
              <a:avLst/>
              <a:gdLst/>
              <a:ahLst/>
              <a:cxnLst/>
              <a:rect l="l" t="t" r="r" b="b"/>
              <a:pathLst>
                <a:path w="928370" h="104139">
                  <a:moveTo>
                    <a:pt x="0" y="103632"/>
                  </a:moveTo>
                  <a:lnTo>
                    <a:pt x="928115" y="103632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363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27675" y="5355336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70" h="100964">
                  <a:moveTo>
                    <a:pt x="928115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928115" y="100583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27675" y="5355336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70" h="100964">
                  <a:moveTo>
                    <a:pt x="0" y="100583"/>
                  </a:moveTo>
                  <a:lnTo>
                    <a:pt x="928115" y="100583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55792" y="5358383"/>
              <a:ext cx="929640" cy="100965"/>
            </a:xfrm>
            <a:custGeom>
              <a:avLst/>
              <a:gdLst/>
              <a:ahLst/>
              <a:cxnLst/>
              <a:rect l="l" t="t" r="r" b="b"/>
              <a:pathLst>
                <a:path w="929640" h="100964">
                  <a:moveTo>
                    <a:pt x="929639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929639" y="100583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55792" y="5358383"/>
              <a:ext cx="929640" cy="100965"/>
            </a:xfrm>
            <a:custGeom>
              <a:avLst/>
              <a:gdLst/>
              <a:ahLst/>
              <a:cxnLst/>
              <a:rect l="l" t="t" r="r" b="b"/>
              <a:pathLst>
                <a:path w="929640" h="100964">
                  <a:moveTo>
                    <a:pt x="0" y="100583"/>
                  </a:moveTo>
                  <a:lnTo>
                    <a:pt x="929639" y="100583"/>
                  </a:lnTo>
                  <a:lnTo>
                    <a:pt x="929639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33260" y="4966716"/>
              <a:ext cx="363220" cy="391795"/>
            </a:xfrm>
            <a:custGeom>
              <a:avLst/>
              <a:gdLst/>
              <a:ahLst/>
              <a:cxnLst/>
              <a:rect l="l" t="t" r="r" b="b"/>
              <a:pathLst>
                <a:path w="363220" h="391795">
                  <a:moveTo>
                    <a:pt x="0" y="0"/>
                  </a:moveTo>
                  <a:lnTo>
                    <a:pt x="0" y="391667"/>
                  </a:lnTo>
                </a:path>
                <a:path w="363220" h="391795">
                  <a:moveTo>
                    <a:pt x="124968" y="112775"/>
                  </a:moveTo>
                  <a:lnTo>
                    <a:pt x="124968" y="391667"/>
                  </a:lnTo>
                </a:path>
                <a:path w="363220" h="391795">
                  <a:moveTo>
                    <a:pt x="249936" y="225551"/>
                  </a:moveTo>
                  <a:lnTo>
                    <a:pt x="249936" y="391667"/>
                  </a:lnTo>
                </a:path>
                <a:path w="363220" h="391795">
                  <a:moveTo>
                    <a:pt x="362712" y="275843"/>
                  </a:moveTo>
                  <a:lnTo>
                    <a:pt x="362712" y="39166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83907" y="5358383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70" h="100964">
                  <a:moveTo>
                    <a:pt x="928116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928116" y="100583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83907" y="5358383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70" h="100964">
                  <a:moveTo>
                    <a:pt x="0" y="100583"/>
                  </a:moveTo>
                  <a:lnTo>
                    <a:pt x="928116" y="100583"/>
                  </a:lnTo>
                  <a:lnTo>
                    <a:pt x="928116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32660" y="4236720"/>
              <a:ext cx="927100" cy="1123315"/>
            </a:xfrm>
            <a:custGeom>
              <a:avLst/>
              <a:gdLst/>
              <a:ahLst/>
              <a:cxnLst/>
              <a:rect l="l" t="t" r="r" b="b"/>
              <a:pathLst>
                <a:path w="927100" h="1123314">
                  <a:moveTo>
                    <a:pt x="0" y="551687"/>
                  </a:moveTo>
                  <a:lnTo>
                    <a:pt x="0" y="1120139"/>
                  </a:lnTo>
                </a:path>
                <a:path w="927100" h="1123314">
                  <a:moveTo>
                    <a:pt x="626363" y="0"/>
                  </a:moveTo>
                  <a:lnTo>
                    <a:pt x="626363" y="1123187"/>
                  </a:lnTo>
                </a:path>
                <a:path w="927100" h="1123314">
                  <a:moveTo>
                    <a:pt x="775715" y="251459"/>
                  </a:moveTo>
                  <a:lnTo>
                    <a:pt x="775715" y="1123187"/>
                  </a:lnTo>
                </a:path>
                <a:path w="927100" h="1123314">
                  <a:moveTo>
                    <a:pt x="926591" y="402335"/>
                  </a:moveTo>
                  <a:lnTo>
                    <a:pt x="926591" y="1123187"/>
                  </a:lnTo>
                </a:path>
                <a:path w="927100" h="1123314">
                  <a:moveTo>
                    <a:pt x="237744" y="88391"/>
                  </a:moveTo>
                  <a:lnTo>
                    <a:pt x="237744" y="1123187"/>
                  </a:lnTo>
                </a:path>
                <a:path w="927100" h="1123314">
                  <a:moveTo>
                    <a:pt x="124967" y="338327"/>
                  </a:moveTo>
                  <a:lnTo>
                    <a:pt x="124967" y="112318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0948" y="5359908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69" h="100964">
                  <a:moveTo>
                    <a:pt x="928115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928115" y="100584"/>
                  </a:lnTo>
                  <a:lnTo>
                    <a:pt x="928115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50948" y="5359908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69" h="100964">
                  <a:moveTo>
                    <a:pt x="0" y="100584"/>
                  </a:moveTo>
                  <a:lnTo>
                    <a:pt x="928115" y="100584"/>
                  </a:lnTo>
                  <a:lnTo>
                    <a:pt x="928115" y="0"/>
                  </a:lnTo>
                  <a:lnTo>
                    <a:pt x="0" y="0"/>
                  </a:lnTo>
                  <a:lnTo>
                    <a:pt x="0" y="1005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42872" y="4913376"/>
              <a:ext cx="477520" cy="443865"/>
            </a:xfrm>
            <a:custGeom>
              <a:avLst/>
              <a:gdLst/>
              <a:ahLst/>
              <a:cxnLst/>
              <a:rect l="l" t="t" r="r" b="b"/>
              <a:pathLst>
                <a:path w="477519" h="443864">
                  <a:moveTo>
                    <a:pt x="477011" y="0"/>
                  </a:moveTo>
                  <a:lnTo>
                    <a:pt x="477011" y="443484"/>
                  </a:lnTo>
                </a:path>
                <a:path w="477519" h="443864">
                  <a:moveTo>
                    <a:pt x="350519" y="138684"/>
                  </a:moveTo>
                  <a:lnTo>
                    <a:pt x="350519" y="443484"/>
                  </a:lnTo>
                </a:path>
                <a:path w="477519" h="443864">
                  <a:moveTo>
                    <a:pt x="225551" y="237744"/>
                  </a:moveTo>
                  <a:lnTo>
                    <a:pt x="225551" y="443484"/>
                  </a:lnTo>
                </a:path>
                <a:path w="477519" h="443864">
                  <a:moveTo>
                    <a:pt x="112775" y="300228"/>
                  </a:moveTo>
                  <a:lnTo>
                    <a:pt x="112775" y="443484"/>
                  </a:lnTo>
                </a:path>
                <a:path w="477519" h="443864">
                  <a:moveTo>
                    <a:pt x="0" y="364236"/>
                  </a:moveTo>
                  <a:lnTo>
                    <a:pt x="0" y="44348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22831" y="5356860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69" h="100964">
                  <a:moveTo>
                    <a:pt x="928116" y="0"/>
                  </a:moveTo>
                  <a:lnTo>
                    <a:pt x="0" y="0"/>
                  </a:lnTo>
                  <a:lnTo>
                    <a:pt x="0" y="100583"/>
                  </a:lnTo>
                  <a:lnTo>
                    <a:pt x="928116" y="100583"/>
                  </a:lnTo>
                  <a:lnTo>
                    <a:pt x="9281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22831" y="5356860"/>
              <a:ext cx="928369" cy="100965"/>
            </a:xfrm>
            <a:custGeom>
              <a:avLst/>
              <a:gdLst/>
              <a:ahLst/>
              <a:cxnLst/>
              <a:rect l="l" t="t" r="r" b="b"/>
              <a:pathLst>
                <a:path w="928369" h="100964">
                  <a:moveTo>
                    <a:pt x="0" y="100583"/>
                  </a:moveTo>
                  <a:lnTo>
                    <a:pt x="928116" y="100583"/>
                  </a:lnTo>
                  <a:lnTo>
                    <a:pt x="928116" y="0"/>
                  </a:lnTo>
                  <a:lnTo>
                    <a:pt x="0" y="0"/>
                  </a:lnTo>
                  <a:lnTo>
                    <a:pt x="0" y="100583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20795" y="4800600"/>
              <a:ext cx="664845" cy="559435"/>
            </a:xfrm>
            <a:custGeom>
              <a:avLst/>
              <a:gdLst/>
              <a:ahLst/>
              <a:cxnLst/>
              <a:rect l="l" t="t" r="r" b="b"/>
              <a:pathLst>
                <a:path w="664845" h="559435">
                  <a:moveTo>
                    <a:pt x="0" y="0"/>
                  </a:moveTo>
                  <a:lnTo>
                    <a:pt x="0" y="559307"/>
                  </a:lnTo>
                </a:path>
                <a:path w="664845" h="559435">
                  <a:moveTo>
                    <a:pt x="138683" y="100583"/>
                  </a:moveTo>
                  <a:lnTo>
                    <a:pt x="138683" y="559307"/>
                  </a:lnTo>
                </a:path>
                <a:path w="664845" h="559435">
                  <a:moveTo>
                    <a:pt x="263651" y="150875"/>
                  </a:moveTo>
                  <a:lnTo>
                    <a:pt x="263651" y="559307"/>
                  </a:lnTo>
                </a:path>
                <a:path w="664845" h="559435">
                  <a:moveTo>
                    <a:pt x="402336" y="225551"/>
                  </a:moveTo>
                  <a:lnTo>
                    <a:pt x="402336" y="559307"/>
                  </a:lnTo>
                </a:path>
                <a:path w="664845" h="559435">
                  <a:moveTo>
                    <a:pt x="551688" y="263651"/>
                  </a:moveTo>
                  <a:lnTo>
                    <a:pt x="551688" y="559307"/>
                  </a:lnTo>
                </a:path>
                <a:path w="664845" h="559435">
                  <a:moveTo>
                    <a:pt x="664463" y="312419"/>
                  </a:moveTo>
                  <a:lnTo>
                    <a:pt x="664463" y="559307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77539" y="5359908"/>
              <a:ext cx="929640" cy="100965"/>
            </a:xfrm>
            <a:custGeom>
              <a:avLst/>
              <a:gdLst/>
              <a:ahLst/>
              <a:cxnLst/>
              <a:rect l="l" t="t" r="r" b="b"/>
              <a:pathLst>
                <a:path w="929639" h="100964">
                  <a:moveTo>
                    <a:pt x="929639" y="0"/>
                  </a:moveTo>
                  <a:lnTo>
                    <a:pt x="0" y="0"/>
                  </a:lnTo>
                  <a:lnTo>
                    <a:pt x="0" y="100584"/>
                  </a:lnTo>
                  <a:lnTo>
                    <a:pt x="929639" y="100584"/>
                  </a:lnTo>
                  <a:lnTo>
                    <a:pt x="92963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77539" y="5359908"/>
              <a:ext cx="929640" cy="100965"/>
            </a:xfrm>
            <a:custGeom>
              <a:avLst/>
              <a:gdLst/>
              <a:ahLst/>
              <a:cxnLst/>
              <a:rect l="l" t="t" r="r" b="b"/>
              <a:pathLst>
                <a:path w="929639" h="100964">
                  <a:moveTo>
                    <a:pt x="0" y="100584"/>
                  </a:moveTo>
                  <a:lnTo>
                    <a:pt x="929639" y="100584"/>
                  </a:lnTo>
                  <a:lnTo>
                    <a:pt x="929639" y="0"/>
                  </a:lnTo>
                  <a:lnTo>
                    <a:pt x="0" y="0"/>
                  </a:lnTo>
                  <a:lnTo>
                    <a:pt x="0" y="1005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569463" y="3461004"/>
              <a:ext cx="175260" cy="2717800"/>
            </a:xfrm>
            <a:custGeom>
              <a:avLst/>
              <a:gdLst/>
              <a:ahLst/>
              <a:cxnLst/>
              <a:rect l="l" t="t" r="r" b="b"/>
              <a:pathLst>
                <a:path w="175260" h="2717800">
                  <a:moveTo>
                    <a:pt x="175260" y="0"/>
                  </a:moveTo>
                  <a:lnTo>
                    <a:pt x="0" y="0"/>
                  </a:lnTo>
                  <a:lnTo>
                    <a:pt x="0" y="2717292"/>
                  </a:lnTo>
                  <a:lnTo>
                    <a:pt x="175260" y="2717292"/>
                  </a:lnTo>
                  <a:lnTo>
                    <a:pt x="17526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69463" y="3461004"/>
              <a:ext cx="175260" cy="2717800"/>
            </a:xfrm>
            <a:custGeom>
              <a:avLst/>
              <a:gdLst/>
              <a:ahLst/>
              <a:cxnLst/>
              <a:rect l="l" t="t" r="r" b="b"/>
              <a:pathLst>
                <a:path w="175260" h="2717800">
                  <a:moveTo>
                    <a:pt x="0" y="2717292"/>
                  </a:moveTo>
                  <a:lnTo>
                    <a:pt x="175260" y="2717292"/>
                  </a:lnTo>
                  <a:lnTo>
                    <a:pt x="175260" y="0"/>
                  </a:lnTo>
                  <a:lnTo>
                    <a:pt x="0" y="0"/>
                  </a:lnTo>
                  <a:lnTo>
                    <a:pt x="0" y="27172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403848" y="3464052"/>
              <a:ext cx="175260" cy="2717800"/>
            </a:xfrm>
            <a:custGeom>
              <a:avLst/>
              <a:gdLst/>
              <a:ahLst/>
              <a:cxnLst/>
              <a:rect l="l" t="t" r="r" b="b"/>
              <a:pathLst>
                <a:path w="175259" h="2717800">
                  <a:moveTo>
                    <a:pt x="175259" y="0"/>
                  </a:moveTo>
                  <a:lnTo>
                    <a:pt x="0" y="0"/>
                  </a:lnTo>
                  <a:lnTo>
                    <a:pt x="0" y="2717292"/>
                  </a:lnTo>
                  <a:lnTo>
                    <a:pt x="175259" y="2717292"/>
                  </a:lnTo>
                  <a:lnTo>
                    <a:pt x="17525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403848" y="3464052"/>
              <a:ext cx="175260" cy="2717800"/>
            </a:xfrm>
            <a:custGeom>
              <a:avLst/>
              <a:gdLst/>
              <a:ahLst/>
              <a:cxnLst/>
              <a:rect l="l" t="t" r="r" b="b"/>
              <a:pathLst>
                <a:path w="175259" h="2717800">
                  <a:moveTo>
                    <a:pt x="0" y="2717292"/>
                  </a:moveTo>
                  <a:lnTo>
                    <a:pt x="175259" y="2717292"/>
                  </a:lnTo>
                  <a:lnTo>
                    <a:pt x="175259" y="0"/>
                  </a:lnTo>
                  <a:lnTo>
                    <a:pt x="0" y="0"/>
                  </a:lnTo>
                  <a:lnTo>
                    <a:pt x="0" y="2717292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17193" y="3461766"/>
              <a:ext cx="7016750" cy="1979930"/>
            </a:xfrm>
            <a:custGeom>
              <a:avLst/>
              <a:gdLst/>
              <a:ahLst/>
              <a:cxnLst/>
              <a:rect l="l" t="t" r="r" b="b"/>
              <a:pathLst>
                <a:path w="7016750" h="1979929">
                  <a:moveTo>
                    <a:pt x="3556965" y="1740408"/>
                  </a:moveTo>
                  <a:lnTo>
                    <a:pt x="3607832" y="1739821"/>
                  </a:lnTo>
                  <a:lnTo>
                    <a:pt x="3658378" y="1738071"/>
                  </a:lnTo>
                  <a:lnTo>
                    <a:pt x="3708584" y="1735172"/>
                  </a:lnTo>
                  <a:lnTo>
                    <a:pt x="3758436" y="1731138"/>
                  </a:lnTo>
                  <a:lnTo>
                    <a:pt x="3807918" y="1725983"/>
                  </a:lnTo>
                  <a:lnTo>
                    <a:pt x="3857013" y="1719722"/>
                  </a:lnTo>
                  <a:lnTo>
                    <a:pt x="3905706" y="1712369"/>
                  </a:lnTo>
                  <a:lnTo>
                    <a:pt x="3953980" y="1703939"/>
                  </a:lnTo>
                  <a:lnTo>
                    <a:pt x="4001820" y="1694445"/>
                  </a:lnTo>
                  <a:lnTo>
                    <a:pt x="4049209" y="1683903"/>
                  </a:lnTo>
                  <a:lnTo>
                    <a:pt x="4096132" y="1672326"/>
                  </a:lnTo>
                  <a:lnTo>
                    <a:pt x="4142573" y="1659728"/>
                  </a:lnTo>
                  <a:lnTo>
                    <a:pt x="4188515" y="1646125"/>
                  </a:lnTo>
                  <a:lnTo>
                    <a:pt x="4233943" y="1631530"/>
                  </a:lnTo>
                  <a:lnTo>
                    <a:pt x="4278841" y="1615958"/>
                  </a:lnTo>
                  <a:lnTo>
                    <a:pt x="4323192" y="1599423"/>
                  </a:lnTo>
                  <a:lnTo>
                    <a:pt x="4366981" y="1581939"/>
                  </a:lnTo>
                  <a:lnTo>
                    <a:pt x="4410192" y="1563521"/>
                  </a:lnTo>
                  <a:lnTo>
                    <a:pt x="4452809" y="1544183"/>
                  </a:lnTo>
                  <a:lnTo>
                    <a:pt x="4494815" y="1523940"/>
                  </a:lnTo>
                  <a:lnTo>
                    <a:pt x="4536196" y="1502805"/>
                  </a:lnTo>
                  <a:lnTo>
                    <a:pt x="4576934" y="1480793"/>
                  </a:lnTo>
                  <a:lnTo>
                    <a:pt x="4617014" y="1457918"/>
                  </a:lnTo>
                  <a:lnTo>
                    <a:pt x="4656420" y="1434195"/>
                  </a:lnTo>
                  <a:lnTo>
                    <a:pt x="4695136" y="1409638"/>
                  </a:lnTo>
                  <a:lnTo>
                    <a:pt x="4733146" y="1384261"/>
                  </a:lnTo>
                  <a:lnTo>
                    <a:pt x="4770434" y="1358079"/>
                  </a:lnTo>
                  <a:lnTo>
                    <a:pt x="4806984" y="1331106"/>
                  </a:lnTo>
                  <a:lnTo>
                    <a:pt x="4842780" y="1303356"/>
                  </a:lnTo>
                  <a:lnTo>
                    <a:pt x="4877806" y="1274844"/>
                  </a:lnTo>
                  <a:lnTo>
                    <a:pt x="4912046" y="1245583"/>
                  </a:lnTo>
                  <a:lnTo>
                    <a:pt x="4945484" y="1215589"/>
                  </a:lnTo>
                  <a:lnTo>
                    <a:pt x="4978104" y="1184876"/>
                  </a:lnTo>
                  <a:lnTo>
                    <a:pt x="5009891" y="1153457"/>
                  </a:lnTo>
                  <a:lnTo>
                    <a:pt x="5040827" y="1121348"/>
                  </a:lnTo>
                  <a:lnTo>
                    <a:pt x="5070898" y="1088562"/>
                  </a:lnTo>
                  <a:lnTo>
                    <a:pt x="5100087" y="1055114"/>
                  </a:lnTo>
                  <a:lnTo>
                    <a:pt x="5128378" y="1021018"/>
                  </a:lnTo>
                  <a:lnTo>
                    <a:pt x="5155755" y="986289"/>
                  </a:lnTo>
                  <a:lnTo>
                    <a:pt x="5182203" y="950941"/>
                  </a:lnTo>
                  <a:lnTo>
                    <a:pt x="5207705" y="914988"/>
                  </a:lnTo>
                  <a:lnTo>
                    <a:pt x="5232245" y="878444"/>
                  </a:lnTo>
                  <a:lnTo>
                    <a:pt x="5255808" y="841325"/>
                  </a:lnTo>
                  <a:lnTo>
                    <a:pt x="5278377" y="803643"/>
                  </a:lnTo>
                  <a:lnTo>
                    <a:pt x="5299936" y="765414"/>
                  </a:lnTo>
                  <a:lnTo>
                    <a:pt x="5320470" y="726652"/>
                  </a:lnTo>
                  <a:lnTo>
                    <a:pt x="5339962" y="687371"/>
                  </a:lnTo>
                  <a:lnTo>
                    <a:pt x="5358396" y="647585"/>
                  </a:lnTo>
                  <a:lnTo>
                    <a:pt x="5375757" y="607309"/>
                  </a:lnTo>
                  <a:lnTo>
                    <a:pt x="5392029" y="566558"/>
                  </a:lnTo>
                  <a:lnTo>
                    <a:pt x="5407195" y="525344"/>
                  </a:lnTo>
                  <a:lnTo>
                    <a:pt x="5421240" y="483684"/>
                  </a:lnTo>
                  <a:lnTo>
                    <a:pt x="5434147" y="441591"/>
                  </a:lnTo>
                  <a:lnTo>
                    <a:pt x="5445900" y="399079"/>
                  </a:lnTo>
                  <a:lnTo>
                    <a:pt x="5456485" y="356163"/>
                  </a:lnTo>
                  <a:lnTo>
                    <a:pt x="5465884" y="312856"/>
                  </a:lnTo>
                  <a:lnTo>
                    <a:pt x="5474081" y="269175"/>
                  </a:lnTo>
                  <a:lnTo>
                    <a:pt x="5481062" y="225132"/>
                  </a:lnTo>
                  <a:lnTo>
                    <a:pt x="5486809" y="180742"/>
                  </a:lnTo>
                  <a:lnTo>
                    <a:pt x="5491306" y="136019"/>
                  </a:lnTo>
                  <a:lnTo>
                    <a:pt x="5494539" y="90979"/>
                  </a:lnTo>
                  <a:lnTo>
                    <a:pt x="5496490" y="45634"/>
                  </a:lnTo>
                  <a:lnTo>
                    <a:pt x="5497144" y="0"/>
                  </a:lnTo>
                </a:path>
                <a:path w="7016750" h="1979929">
                  <a:moveTo>
                    <a:pt x="3561791" y="1743456"/>
                  </a:moveTo>
                  <a:lnTo>
                    <a:pt x="3511200" y="1742868"/>
                  </a:lnTo>
                  <a:lnTo>
                    <a:pt x="3460931" y="1741117"/>
                  </a:lnTo>
                  <a:lnTo>
                    <a:pt x="3410998" y="1738215"/>
                  </a:lnTo>
                  <a:lnTo>
                    <a:pt x="3361418" y="1734178"/>
                  </a:lnTo>
                  <a:lnTo>
                    <a:pt x="3312207" y="1729019"/>
                  </a:lnTo>
                  <a:lnTo>
                    <a:pt x="3263380" y="1722753"/>
                  </a:lnTo>
                  <a:lnTo>
                    <a:pt x="3214954" y="1715394"/>
                  </a:lnTo>
                  <a:lnTo>
                    <a:pt x="3166944" y="1706957"/>
                  </a:lnTo>
                  <a:lnTo>
                    <a:pt x="3119366" y="1697456"/>
                  </a:lnTo>
                  <a:lnTo>
                    <a:pt x="3072236" y="1686904"/>
                  </a:lnTo>
                  <a:lnTo>
                    <a:pt x="3025570" y="1675318"/>
                  </a:lnTo>
                  <a:lnTo>
                    <a:pt x="2979384" y="1662710"/>
                  </a:lnTo>
                  <a:lnTo>
                    <a:pt x="2933694" y="1649095"/>
                  </a:lnTo>
                  <a:lnTo>
                    <a:pt x="2888515" y="1634488"/>
                  </a:lnTo>
                  <a:lnTo>
                    <a:pt x="2843863" y="1618903"/>
                  </a:lnTo>
                  <a:lnTo>
                    <a:pt x="2799755" y="1602354"/>
                  </a:lnTo>
                  <a:lnTo>
                    <a:pt x="2756207" y="1584856"/>
                  </a:lnTo>
                  <a:lnTo>
                    <a:pt x="2713233" y="1566423"/>
                  </a:lnTo>
                  <a:lnTo>
                    <a:pt x="2670850" y="1547068"/>
                  </a:lnTo>
                  <a:lnTo>
                    <a:pt x="2629075" y="1526808"/>
                  </a:lnTo>
                  <a:lnTo>
                    <a:pt x="2587922" y="1505655"/>
                  </a:lnTo>
                  <a:lnTo>
                    <a:pt x="2547408" y="1483625"/>
                  </a:lnTo>
                  <a:lnTo>
                    <a:pt x="2507548" y="1460731"/>
                  </a:lnTo>
                  <a:lnTo>
                    <a:pt x="2468359" y="1436988"/>
                  </a:lnTo>
                  <a:lnTo>
                    <a:pt x="2429856" y="1412410"/>
                  </a:lnTo>
                  <a:lnTo>
                    <a:pt x="2392055" y="1387011"/>
                  </a:lnTo>
                  <a:lnTo>
                    <a:pt x="2354973" y="1360807"/>
                  </a:lnTo>
                  <a:lnTo>
                    <a:pt x="2318624" y="1333811"/>
                  </a:lnTo>
                  <a:lnTo>
                    <a:pt x="2283025" y="1306037"/>
                  </a:lnTo>
                  <a:lnTo>
                    <a:pt x="2248193" y="1277501"/>
                  </a:lnTo>
                  <a:lnTo>
                    <a:pt x="2214141" y="1248215"/>
                  </a:lnTo>
                  <a:lnTo>
                    <a:pt x="2180888" y="1218196"/>
                  </a:lnTo>
                  <a:lnTo>
                    <a:pt x="2148447" y="1187456"/>
                  </a:lnTo>
                  <a:lnTo>
                    <a:pt x="2116836" y="1156010"/>
                  </a:lnTo>
                  <a:lnTo>
                    <a:pt x="2086071" y="1123873"/>
                  </a:lnTo>
                  <a:lnTo>
                    <a:pt x="2056166" y="1091059"/>
                  </a:lnTo>
                  <a:lnTo>
                    <a:pt x="2027138" y="1057582"/>
                  </a:lnTo>
                  <a:lnTo>
                    <a:pt x="1999004" y="1023457"/>
                  </a:lnTo>
                  <a:lnTo>
                    <a:pt x="1971778" y="988698"/>
                  </a:lnTo>
                  <a:lnTo>
                    <a:pt x="1945476" y="953319"/>
                  </a:lnTo>
                  <a:lnTo>
                    <a:pt x="1920115" y="917334"/>
                  </a:lnTo>
                  <a:lnTo>
                    <a:pt x="1895711" y="880759"/>
                  </a:lnTo>
                  <a:lnTo>
                    <a:pt x="1872278" y="843606"/>
                  </a:lnTo>
                  <a:lnTo>
                    <a:pt x="1849834" y="805892"/>
                  </a:lnTo>
                  <a:lnTo>
                    <a:pt x="1828394" y="767629"/>
                  </a:lnTo>
                  <a:lnTo>
                    <a:pt x="1807974" y="728833"/>
                  </a:lnTo>
                  <a:lnTo>
                    <a:pt x="1788590" y="689517"/>
                  </a:lnTo>
                  <a:lnTo>
                    <a:pt x="1770258" y="649696"/>
                  </a:lnTo>
                  <a:lnTo>
                    <a:pt x="1752993" y="609384"/>
                  </a:lnTo>
                  <a:lnTo>
                    <a:pt x="1736811" y="568596"/>
                  </a:lnTo>
                  <a:lnTo>
                    <a:pt x="1721729" y="527346"/>
                  </a:lnTo>
                  <a:lnTo>
                    <a:pt x="1707763" y="485648"/>
                  </a:lnTo>
                  <a:lnTo>
                    <a:pt x="1694927" y="443517"/>
                  </a:lnTo>
                  <a:lnTo>
                    <a:pt x="1683239" y="400967"/>
                  </a:lnTo>
                  <a:lnTo>
                    <a:pt x="1672713" y="358012"/>
                  </a:lnTo>
                  <a:lnTo>
                    <a:pt x="1663366" y="314667"/>
                  </a:lnTo>
                  <a:lnTo>
                    <a:pt x="1655214" y="270946"/>
                  </a:lnTo>
                  <a:lnTo>
                    <a:pt x="1648273" y="226862"/>
                  </a:lnTo>
                  <a:lnTo>
                    <a:pt x="1642557" y="182432"/>
                  </a:lnTo>
                  <a:lnTo>
                    <a:pt x="1638085" y="137669"/>
                  </a:lnTo>
                  <a:lnTo>
                    <a:pt x="1634870" y="92587"/>
                  </a:lnTo>
                  <a:lnTo>
                    <a:pt x="1632930" y="47200"/>
                  </a:lnTo>
                  <a:lnTo>
                    <a:pt x="1632280" y="1524"/>
                  </a:lnTo>
                </a:path>
                <a:path w="7016750" h="1979929">
                  <a:moveTo>
                    <a:pt x="0" y="1965960"/>
                  </a:moveTo>
                  <a:lnTo>
                    <a:pt x="44072" y="1965257"/>
                  </a:lnTo>
                  <a:lnTo>
                    <a:pt x="87855" y="1963160"/>
                  </a:lnTo>
                  <a:lnTo>
                    <a:pt x="131334" y="1959687"/>
                  </a:lnTo>
                  <a:lnTo>
                    <a:pt x="174495" y="1954856"/>
                  </a:lnTo>
                  <a:lnTo>
                    <a:pt x="217321" y="1948684"/>
                  </a:lnTo>
                  <a:lnTo>
                    <a:pt x="259800" y="1941190"/>
                  </a:lnTo>
                  <a:lnTo>
                    <a:pt x="301915" y="1932390"/>
                  </a:lnTo>
                  <a:lnTo>
                    <a:pt x="343653" y="1922303"/>
                  </a:lnTo>
                  <a:lnTo>
                    <a:pt x="384997" y="1910946"/>
                  </a:lnTo>
                  <a:lnTo>
                    <a:pt x="425935" y="1898337"/>
                  </a:lnTo>
                  <a:lnTo>
                    <a:pt x="466450" y="1884494"/>
                  </a:lnTo>
                  <a:lnTo>
                    <a:pt x="506528" y="1869434"/>
                  </a:lnTo>
                  <a:lnTo>
                    <a:pt x="546155" y="1853176"/>
                  </a:lnTo>
                  <a:lnTo>
                    <a:pt x="585315" y="1835736"/>
                  </a:lnTo>
                  <a:lnTo>
                    <a:pt x="623994" y="1817134"/>
                  </a:lnTo>
                  <a:lnTo>
                    <a:pt x="662177" y="1797386"/>
                  </a:lnTo>
                  <a:lnTo>
                    <a:pt x="699849" y="1776510"/>
                  </a:lnTo>
                  <a:lnTo>
                    <a:pt x="736996" y="1754524"/>
                  </a:lnTo>
                  <a:lnTo>
                    <a:pt x="773603" y="1731445"/>
                  </a:lnTo>
                  <a:lnTo>
                    <a:pt x="809654" y="1707292"/>
                  </a:lnTo>
                  <a:lnTo>
                    <a:pt x="845136" y="1682082"/>
                  </a:lnTo>
                  <a:lnTo>
                    <a:pt x="880033" y="1655833"/>
                  </a:lnTo>
                  <a:lnTo>
                    <a:pt x="914331" y="1628563"/>
                  </a:lnTo>
                  <a:lnTo>
                    <a:pt x="948015" y="1600289"/>
                  </a:lnTo>
                  <a:lnTo>
                    <a:pt x="981070" y="1571029"/>
                  </a:lnTo>
                  <a:lnTo>
                    <a:pt x="1013481" y="1540801"/>
                  </a:lnTo>
                  <a:lnTo>
                    <a:pt x="1045234" y="1509623"/>
                  </a:lnTo>
                  <a:lnTo>
                    <a:pt x="1076314" y="1477511"/>
                  </a:lnTo>
                  <a:lnTo>
                    <a:pt x="1106706" y="1444485"/>
                  </a:lnTo>
                  <a:lnTo>
                    <a:pt x="1136395" y="1410562"/>
                  </a:lnTo>
                  <a:lnTo>
                    <a:pt x="1165367" y="1375759"/>
                  </a:lnTo>
                  <a:lnTo>
                    <a:pt x="1193607" y="1340094"/>
                  </a:lnTo>
                  <a:lnTo>
                    <a:pt x="1221100" y="1303585"/>
                  </a:lnTo>
                  <a:lnTo>
                    <a:pt x="1247831" y="1266250"/>
                  </a:lnTo>
                  <a:lnTo>
                    <a:pt x="1273786" y="1228106"/>
                  </a:lnTo>
                  <a:lnTo>
                    <a:pt x="1298949" y="1189172"/>
                  </a:lnTo>
                  <a:lnTo>
                    <a:pt x="1323307" y="1149464"/>
                  </a:lnTo>
                  <a:lnTo>
                    <a:pt x="1346843" y="1109001"/>
                  </a:lnTo>
                  <a:lnTo>
                    <a:pt x="1369545" y="1067801"/>
                  </a:lnTo>
                  <a:lnTo>
                    <a:pt x="1391395" y="1025880"/>
                  </a:lnTo>
                  <a:lnTo>
                    <a:pt x="1412381" y="983258"/>
                  </a:lnTo>
                  <a:lnTo>
                    <a:pt x="1432487" y="939951"/>
                  </a:lnTo>
                  <a:lnTo>
                    <a:pt x="1451699" y="895977"/>
                  </a:lnTo>
                  <a:lnTo>
                    <a:pt x="1470001" y="851354"/>
                  </a:lnTo>
                  <a:lnTo>
                    <a:pt x="1487379" y="806101"/>
                  </a:lnTo>
                  <a:lnTo>
                    <a:pt x="1503819" y="760233"/>
                  </a:lnTo>
                  <a:lnTo>
                    <a:pt x="1519304" y="713770"/>
                  </a:lnTo>
                  <a:lnTo>
                    <a:pt x="1533822" y="666729"/>
                  </a:lnTo>
                  <a:lnTo>
                    <a:pt x="1547356" y="619128"/>
                  </a:lnTo>
                  <a:lnTo>
                    <a:pt x="1559892" y="570984"/>
                  </a:lnTo>
                  <a:lnTo>
                    <a:pt x="1571416" y="522315"/>
                  </a:lnTo>
                  <a:lnTo>
                    <a:pt x="1581912" y="473140"/>
                  </a:lnTo>
                  <a:lnTo>
                    <a:pt x="1591366" y="423475"/>
                  </a:lnTo>
                  <a:lnTo>
                    <a:pt x="1599763" y="373338"/>
                  </a:lnTo>
                  <a:lnTo>
                    <a:pt x="1607088" y="322748"/>
                  </a:lnTo>
                  <a:lnTo>
                    <a:pt x="1613327" y="271721"/>
                  </a:lnTo>
                  <a:lnTo>
                    <a:pt x="1618465" y="220276"/>
                  </a:lnTo>
                  <a:lnTo>
                    <a:pt x="1622486" y="168431"/>
                  </a:lnTo>
                  <a:lnTo>
                    <a:pt x="1625377" y="116202"/>
                  </a:lnTo>
                  <a:lnTo>
                    <a:pt x="1627123" y="63609"/>
                  </a:lnTo>
                  <a:lnTo>
                    <a:pt x="1627708" y="10668"/>
                  </a:lnTo>
                </a:path>
                <a:path w="7016750" h="1979929">
                  <a:moveTo>
                    <a:pt x="7016699" y="1979676"/>
                  </a:moveTo>
                  <a:lnTo>
                    <a:pt x="6974620" y="1978945"/>
                  </a:lnTo>
                  <a:lnTo>
                    <a:pt x="6932822" y="1976767"/>
                  </a:lnTo>
                  <a:lnTo>
                    <a:pt x="6891319" y="1973159"/>
                  </a:lnTo>
                  <a:lnTo>
                    <a:pt x="6850127" y="1968141"/>
                  </a:lnTo>
                  <a:lnTo>
                    <a:pt x="6809259" y="1961730"/>
                  </a:lnTo>
                  <a:lnTo>
                    <a:pt x="6768731" y="1953947"/>
                  </a:lnTo>
                  <a:lnTo>
                    <a:pt x="6728557" y="1944809"/>
                  </a:lnTo>
                  <a:lnTo>
                    <a:pt x="6688751" y="1934335"/>
                  </a:lnTo>
                  <a:lnTo>
                    <a:pt x="6649328" y="1922544"/>
                  </a:lnTo>
                  <a:lnTo>
                    <a:pt x="6610303" y="1909455"/>
                  </a:lnTo>
                  <a:lnTo>
                    <a:pt x="6571690" y="1895087"/>
                  </a:lnTo>
                  <a:lnTo>
                    <a:pt x="6533504" y="1879457"/>
                  </a:lnTo>
                  <a:lnTo>
                    <a:pt x="6495760" y="1862586"/>
                  </a:lnTo>
                  <a:lnTo>
                    <a:pt x="6458471" y="1844491"/>
                  </a:lnTo>
                  <a:lnTo>
                    <a:pt x="6421652" y="1825192"/>
                  </a:lnTo>
                  <a:lnTo>
                    <a:pt x="6385319" y="1804707"/>
                  </a:lnTo>
                  <a:lnTo>
                    <a:pt x="6349485" y="1783054"/>
                  </a:lnTo>
                  <a:lnTo>
                    <a:pt x="6314165" y="1760254"/>
                  </a:lnTo>
                  <a:lnTo>
                    <a:pt x="6279374" y="1736323"/>
                  </a:lnTo>
                  <a:lnTo>
                    <a:pt x="6245127" y="1711282"/>
                  </a:lnTo>
                  <a:lnTo>
                    <a:pt x="6211437" y="1685149"/>
                  </a:lnTo>
                  <a:lnTo>
                    <a:pt x="6178320" y="1657942"/>
                  </a:lnTo>
                  <a:lnTo>
                    <a:pt x="6145789" y="1629680"/>
                  </a:lnTo>
                  <a:lnTo>
                    <a:pt x="6113861" y="1600382"/>
                  </a:lnTo>
                  <a:lnTo>
                    <a:pt x="6082548" y="1570067"/>
                  </a:lnTo>
                  <a:lnTo>
                    <a:pt x="6051867" y="1538754"/>
                  </a:lnTo>
                  <a:lnTo>
                    <a:pt x="6021830" y="1506461"/>
                  </a:lnTo>
                  <a:lnTo>
                    <a:pt x="5992453" y="1473206"/>
                  </a:lnTo>
                  <a:lnTo>
                    <a:pt x="5963751" y="1439010"/>
                  </a:lnTo>
                  <a:lnTo>
                    <a:pt x="5935738" y="1403889"/>
                  </a:lnTo>
                  <a:lnTo>
                    <a:pt x="5908429" y="1367864"/>
                  </a:lnTo>
                  <a:lnTo>
                    <a:pt x="5881837" y="1330953"/>
                  </a:lnTo>
                  <a:lnTo>
                    <a:pt x="5855979" y="1293174"/>
                  </a:lnTo>
                  <a:lnTo>
                    <a:pt x="5830867" y="1254547"/>
                  </a:lnTo>
                  <a:lnTo>
                    <a:pt x="5806518" y="1215089"/>
                  </a:lnTo>
                  <a:lnTo>
                    <a:pt x="5782945" y="1174821"/>
                  </a:lnTo>
                  <a:lnTo>
                    <a:pt x="5760162" y="1133760"/>
                  </a:lnTo>
                  <a:lnTo>
                    <a:pt x="5738186" y="1091925"/>
                  </a:lnTo>
                  <a:lnTo>
                    <a:pt x="5717029" y="1049335"/>
                  </a:lnTo>
                  <a:lnTo>
                    <a:pt x="5696708" y="1006009"/>
                  </a:lnTo>
                  <a:lnTo>
                    <a:pt x="5677235" y="961965"/>
                  </a:lnTo>
                  <a:lnTo>
                    <a:pt x="5658627" y="917223"/>
                  </a:lnTo>
                  <a:lnTo>
                    <a:pt x="5640897" y="871800"/>
                  </a:lnTo>
                  <a:lnTo>
                    <a:pt x="5624059" y="825716"/>
                  </a:lnTo>
                  <a:lnTo>
                    <a:pt x="5608130" y="778990"/>
                  </a:lnTo>
                  <a:lnTo>
                    <a:pt x="5593122" y="731639"/>
                  </a:lnTo>
                  <a:lnTo>
                    <a:pt x="5579052" y="683684"/>
                  </a:lnTo>
                  <a:lnTo>
                    <a:pt x="5565932" y="635142"/>
                  </a:lnTo>
                  <a:lnTo>
                    <a:pt x="5553778" y="586032"/>
                  </a:lnTo>
                  <a:lnTo>
                    <a:pt x="5542605" y="536373"/>
                  </a:lnTo>
                  <a:lnTo>
                    <a:pt x="5532427" y="486185"/>
                  </a:lnTo>
                  <a:lnTo>
                    <a:pt x="5523258" y="435484"/>
                  </a:lnTo>
                  <a:lnTo>
                    <a:pt x="5515113" y="384291"/>
                  </a:lnTo>
                  <a:lnTo>
                    <a:pt x="5508007" y="332624"/>
                  </a:lnTo>
                  <a:lnTo>
                    <a:pt x="5501955" y="280501"/>
                  </a:lnTo>
                  <a:lnTo>
                    <a:pt x="5496970" y="227942"/>
                  </a:lnTo>
                  <a:lnTo>
                    <a:pt x="5493067" y="174966"/>
                  </a:lnTo>
                  <a:lnTo>
                    <a:pt x="5490262" y="121590"/>
                  </a:lnTo>
                  <a:lnTo>
                    <a:pt x="5488568" y="67833"/>
                  </a:lnTo>
                  <a:lnTo>
                    <a:pt x="5488000" y="13716"/>
                  </a:lnTo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17803" y="5364480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80" h="753110">
                  <a:moveTo>
                    <a:pt x="601980" y="0"/>
                  </a:moveTo>
                  <a:lnTo>
                    <a:pt x="0" y="0"/>
                  </a:lnTo>
                  <a:lnTo>
                    <a:pt x="0" y="752856"/>
                  </a:lnTo>
                  <a:lnTo>
                    <a:pt x="601980" y="752856"/>
                  </a:lnTo>
                  <a:lnTo>
                    <a:pt x="60198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7803" y="5364480"/>
              <a:ext cx="601980" cy="753110"/>
            </a:xfrm>
            <a:custGeom>
              <a:avLst/>
              <a:gdLst/>
              <a:ahLst/>
              <a:cxnLst/>
              <a:rect l="l" t="t" r="r" b="b"/>
              <a:pathLst>
                <a:path w="601980" h="753110">
                  <a:moveTo>
                    <a:pt x="0" y="752856"/>
                  </a:moveTo>
                  <a:lnTo>
                    <a:pt x="601980" y="752856"/>
                  </a:lnTo>
                  <a:lnTo>
                    <a:pt x="601980" y="0"/>
                  </a:lnTo>
                  <a:lnTo>
                    <a:pt x="0" y="0"/>
                  </a:lnTo>
                  <a:lnTo>
                    <a:pt x="0" y="75285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07452" y="5353811"/>
              <a:ext cx="601980" cy="751840"/>
            </a:xfrm>
            <a:custGeom>
              <a:avLst/>
              <a:gdLst/>
              <a:ahLst/>
              <a:cxnLst/>
              <a:rect l="l" t="t" r="r" b="b"/>
              <a:pathLst>
                <a:path w="601979" h="751839">
                  <a:moveTo>
                    <a:pt x="601979" y="0"/>
                  </a:moveTo>
                  <a:lnTo>
                    <a:pt x="0" y="0"/>
                  </a:lnTo>
                  <a:lnTo>
                    <a:pt x="0" y="751332"/>
                  </a:lnTo>
                  <a:lnTo>
                    <a:pt x="601979" y="751332"/>
                  </a:lnTo>
                  <a:lnTo>
                    <a:pt x="601979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807452" y="5353811"/>
              <a:ext cx="601980" cy="751840"/>
            </a:xfrm>
            <a:custGeom>
              <a:avLst/>
              <a:gdLst/>
              <a:ahLst/>
              <a:cxnLst/>
              <a:rect l="l" t="t" r="r" b="b"/>
              <a:pathLst>
                <a:path w="601979" h="751839">
                  <a:moveTo>
                    <a:pt x="0" y="751332"/>
                  </a:moveTo>
                  <a:lnTo>
                    <a:pt x="601979" y="751332"/>
                  </a:lnTo>
                  <a:lnTo>
                    <a:pt x="601979" y="0"/>
                  </a:lnTo>
                  <a:lnTo>
                    <a:pt x="0" y="0"/>
                  </a:lnTo>
                  <a:lnTo>
                    <a:pt x="0" y="7513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35780" y="3698748"/>
              <a:ext cx="457200" cy="826135"/>
            </a:xfrm>
            <a:custGeom>
              <a:avLst/>
              <a:gdLst/>
              <a:ahLst/>
              <a:cxnLst/>
              <a:rect l="l" t="t" r="r" b="b"/>
              <a:pathLst>
                <a:path w="457200" h="826135">
                  <a:moveTo>
                    <a:pt x="342900" y="0"/>
                  </a:moveTo>
                  <a:lnTo>
                    <a:pt x="114300" y="0"/>
                  </a:lnTo>
                  <a:lnTo>
                    <a:pt x="114300" y="619632"/>
                  </a:lnTo>
                  <a:lnTo>
                    <a:pt x="0" y="619632"/>
                  </a:lnTo>
                  <a:lnTo>
                    <a:pt x="228600" y="826007"/>
                  </a:lnTo>
                  <a:lnTo>
                    <a:pt x="457200" y="619632"/>
                  </a:lnTo>
                  <a:lnTo>
                    <a:pt x="342900" y="619632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35780" y="3698748"/>
              <a:ext cx="457200" cy="826135"/>
            </a:xfrm>
            <a:custGeom>
              <a:avLst/>
              <a:gdLst/>
              <a:ahLst/>
              <a:cxnLst/>
              <a:rect l="l" t="t" r="r" b="b"/>
              <a:pathLst>
                <a:path w="457200" h="826135">
                  <a:moveTo>
                    <a:pt x="0" y="619632"/>
                  </a:moveTo>
                  <a:lnTo>
                    <a:pt x="114300" y="619632"/>
                  </a:lnTo>
                  <a:lnTo>
                    <a:pt x="114300" y="0"/>
                  </a:lnTo>
                  <a:lnTo>
                    <a:pt x="342900" y="0"/>
                  </a:lnTo>
                  <a:lnTo>
                    <a:pt x="342900" y="619632"/>
                  </a:lnTo>
                  <a:lnTo>
                    <a:pt x="457200" y="619632"/>
                  </a:lnTo>
                  <a:lnTo>
                    <a:pt x="228600" y="826007"/>
                  </a:lnTo>
                  <a:lnTo>
                    <a:pt x="0" y="6196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5656" y="5574792"/>
              <a:ext cx="678180" cy="325120"/>
            </a:xfrm>
            <a:custGeom>
              <a:avLst/>
              <a:gdLst/>
              <a:ahLst/>
              <a:cxnLst/>
              <a:rect l="l" t="t" r="r" b="b"/>
              <a:pathLst>
                <a:path w="678180" h="325120">
                  <a:moveTo>
                    <a:pt x="169862" y="0"/>
                  </a:moveTo>
                  <a:lnTo>
                    <a:pt x="0" y="162306"/>
                  </a:lnTo>
                  <a:lnTo>
                    <a:pt x="169862" y="324612"/>
                  </a:lnTo>
                  <a:lnTo>
                    <a:pt x="169862" y="243459"/>
                  </a:lnTo>
                  <a:lnTo>
                    <a:pt x="678180" y="243459"/>
                  </a:lnTo>
                  <a:lnTo>
                    <a:pt x="678180" y="81153"/>
                  </a:lnTo>
                  <a:lnTo>
                    <a:pt x="169862" y="81153"/>
                  </a:lnTo>
                  <a:lnTo>
                    <a:pt x="16986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95656" y="5574792"/>
              <a:ext cx="678180" cy="325120"/>
            </a:xfrm>
            <a:custGeom>
              <a:avLst/>
              <a:gdLst/>
              <a:ahLst/>
              <a:cxnLst/>
              <a:rect l="l" t="t" r="r" b="b"/>
              <a:pathLst>
                <a:path w="678180" h="325120">
                  <a:moveTo>
                    <a:pt x="0" y="162306"/>
                  </a:moveTo>
                  <a:lnTo>
                    <a:pt x="169862" y="0"/>
                  </a:lnTo>
                  <a:lnTo>
                    <a:pt x="169862" y="81153"/>
                  </a:lnTo>
                  <a:lnTo>
                    <a:pt x="678180" y="81153"/>
                  </a:lnTo>
                  <a:lnTo>
                    <a:pt x="678180" y="243459"/>
                  </a:lnTo>
                  <a:lnTo>
                    <a:pt x="169862" y="243459"/>
                  </a:lnTo>
                  <a:lnTo>
                    <a:pt x="169862" y="324612"/>
                  </a:lnTo>
                  <a:lnTo>
                    <a:pt x="0" y="1623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130540" y="5579364"/>
              <a:ext cx="678180" cy="325120"/>
            </a:xfrm>
            <a:custGeom>
              <a:avLst/>
              <a:gdLst/>
              <a:ahLst/>
              <a:cxnLst/>
              <a:rect l="l" t="t" r="r" b="b"/>
              <a:pathLst>
                <a:path w="678179" h="325120">
                  <a:moveTo>
                    <a:pt x="508253" y="0"/>
                  </a:moveTo>
                  <a:lnTo>
                    <a:pt x="508253" y="81153"/>
                  </a:lnTo>
                  <a:lnTo>
                    <a:pt x="0" y="81153"/>
                  </a:lnTo>
                  <a:lnTo>
                    <a:pt x="0" y="243459"/>
                  </a:lnTo>
                  <a:lnTo>
                    <a:pt x="508253" y="243459"/>
                  </a:lnTo>
                  <a:lnTo>
                    <a:pt x="508253" y="324612"/>
                  </a:lnTo>
                  <a:lnTo>
                    <a:pt x="678179" y="162306"/>
                  </a:lnTo>
                  <a:lnTo>
                    <a:pt x="508253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130540" y="5579364"/>
              <a:ext cx="678180" cy="325120"/>
            </a:xfrm>
            <a:custGeom>
              <a:avLst/>
              <a:gdLst/>
              <a:ahLst/>
              <a:cxnLst/>
              <a:rect l="l" t="t" r="r" b="b"/>
              <a:pathLst>
                <a:path w="678179" h="325120">
                  <a:moveTo>
                    <a:pt x="678179" y="162306"/>
                  </a:moveTo>
                  <a:lnTo>
                    <a:pt x="508253" y="0"/>
                  </a:lnTo>
                  <a:lnTo>
                    <a:pt x="508253" y="81153"/>
                  </a:lnTo>
                  <a:lnTo>
                    <a:pt x="0" y="81153"/>
                  </a:lnTo>
                  <a:lnTo>
                    <a:pt x="0" y="243459"/>
                  </a:lnTo>
                  <a:lnTo>
                    <a:pt x="508253" y="243459"/>
                  </a:lnTo>
                  <a:lnTo>
                    <a:pt x="508253" y="324612"/>
                  </a:lnTo>
                  <a:lnTo>
                    <a:pt x="678179" y="16230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78023" y="3451860"/>
              <a:ext cx="353695" cy="988060"/>
            </a:xfrm>
            <a:custGeom>
              <a:avLst/>
              <a:gdLst/>
              <a:ahLst/>
              <a:cxnLst/>
              <a:rect l="l" t="t" r="r" b="b"/>
              <a:pathLst>
                <a:path w="353694" h="988060">
                  <a:moveTo>
                    <a:pt x="265175" y="0"/>
                  </a:moveTo>
                  <a:lnTo>
                    <a:pt x="88392" y="0"/>
                  </a:lnTo>
                  <a:lnTo>
                    <a:pt x="88392" y="741044"/>
                  </a:lnTo>
                  <a:lnTo>
                    <a:pt x="0" y="741044"/>
                  </a:lnTo>
                  <a:lnTo>
                    <a:pt x="176783" y="987551"/>
                  </a:lnTo>
                  <a:lnTo>
                    <a:pt x="353568" y="741044"/>
                  </a:lnTo>
                  <a:lnTo>
                    <a:pt x="265175" y="741044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78023" y="3451860"/>
              <a:ext cx="353695" cy="988060"/>
            </a:xfrm>
            <a:custGeom>
              <a:avLst/>
              <a:gdLst/>
              <a:ahLst/>
              <a:cxnLst/>
              <a:rect l="l" t="t" r="r" b="b"/>
              <a:pathLst>
                <a:path w="353694" h="988060">
                  <a:moveTo>
                    <a:pt x="0" y="741044"/>
                  </a:moveTo>
                  <a:lnTo>
                    <a:pt x="88392" y="741044"/>
                  </a:lnTo>
                  <a:lnTo>
                    <a:pt x="88392" y="0"/>
                  </a:lnTo>
                  <a:lnTo>
                    <a:pt x="265175" y="0"/>
                  </a:lnTo>
                  <a:lnTo>
                    <a:pt x="265175" y="741044"/>
                  </a:lnTo>
                  <a:lnTo>
                    <a:pt x="353568" y="741044"/>
                  </a:lnTo>
                  <a:lnTo>
                    <a:pt x="176783" y="987551"/>
                  </a:lnTo>
                  <a:lnTo>
                    <a:pt x="0" y="741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18504" y="3456432"/>
              <a:ext cx="353695" cy="988060"/>
            </a:xfrm>
            <a:custGeom>
              <a:avLst/>
              <a:gdLst/>
              <a:ahLst/>
              <a:cxnLst/>
              <a:rect l="l" t="t" r="r" b="b"/>
              <a:pathLst>
                <a:path w="353695" h="988060">
                  <a:moveTo>
                    <a:pt x="265175" y="0"/>
                  </a:moveTo>
                  <a:lnTo>
                    <a:pt x="88392" y="0"/>
                  </a:lnTo>
                  <a:lnTo>
                    <a:pt x="88392" y="741044"/>
                  </a:lnTo>
                  <a:lnTo>
                    <a:pt x="0" y="741044"/>
                  </a:lnTo>
                  <a:lnTo>
                    <a:pt x="176784" y="987551"/>
                  </a:lnTo>
                  <a:lnTo>
                    <a:pt x="353568" y="741044"/>
                  </a:lnTo>
                  <a:lnTo>
                    <a:pt x="265175" y="741044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18504" y="3456432"/>
              <a:ext cx="353695" cy="988060"/>
            </a:xfrm>
            <a:custGeom>
              <a:avLst/>
              <a:gdLst/>
              <a:ahLst/>
              <a:cxnLst/>
              <a:rect l="l" t="t" r="r" b="b"/>
              <a:pathLst>
                <a:path w="353695" h="988060">
                  <a:moveTo>
                    <a:pt x="0" y="741044"/>
                  </a:moveTo>
                  <a:lnTo>
                    <a:pt x="88392" y="741044"/>
                  </a:lnTo>
                  <a:lnTo>
                    <a:pt x="88392" y="0"/>
                  </a:lnTo>
                  <a:lnTo>
                    <a:pt x="265175" y="0"/>
                  </a:lnTo>
                  <a:lnTo>
                    <a:pt x="265175" y="741044"/>
                  </a:lnTo>
                  <a:lnTo>
                    <a:pt x="353568" y="741044"/>
                  </a:lnTo>
                  <a:lnTo>
                    <a:pt x="176784" y="987551"/>
                  </a:lnTo>
                  <a:lnTo>
                    <a:pt x="0" y="7410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91739" y="5163311"/>
              <a:ext cx="340360" cy="1001394"/>
            </a:xfrm>
            <a:custGeom>
              <a:avLst/>
              <a:gdLst/>
              <a:ahLst/>
              <a:cxnLst/>
              <a:rect l="l" t="t" r="r" b="b"/>
              <a:pathLst>
                <a:path w="340360" h="1001395">
                  <a:moveTo>
                    <a:pt x="169926" y="0"/>
                  </a:moveTo>
                  <a:lnTo>
                    <a:pt x="0" y="250571"/>
                  </a:lnTo>
                  <a:lnTo>
                    <a:pt x="84962" y="250571"/>
                  </a:lnTo>
                  <a:lnTo>
                    <a:pt x="84962" y="1001268"/>
                  </a:lnTo>
                  <a:lnTo>
                    <a:pt x="254889" y="1001268"/>
                  </a:lnTo>
                  <a:lnTo>
                    <a:pt x="254889" y="250571"/>
                  </a:lnTo>
                  <a:lnTo>
                    <a:pt x="339852" y="250571"/>
                  </a:lnTo>
                  <a:lnTo>
                    <a:pt x="169926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491739" y="5163311"/>
              <a:ext cx="340360" cy="1001394"/>
            </a:xfrm>
            <a:custGeom>
              <a:avLst/>
              <a:gdLst/>
              <a:ahLst/>
              <a:cxnLst/>
              <a:rect l="l" t="t" r="r" b="b"/>
              <a:pathLst>
                <a:path w="340360" h="1001395">
                  <a:moveTo>
                    <a:pt x="0" y="250571"/>
                  </a:moveTo>
                  <a:lnTo>
                    <a:pt x="169926" y="0"/>
                  </a:lnTo>
                  <a:lnTo>
                    <a:pt x="339852" y="250571"/>
                  </a:lnTo>
                  <a:lnTo>
                    <a:pt x="254889" y="250571"/>
                  </a:lnTo>
                  <a:lnTo>
                    <a:pt x="254889" y="1001268"/>
                  </a:lnTo>
                  <a:lnTo>
                    <a:pt x="84962" y="1001268"/>
                  </a:lnTo>
                  <a:lnTo>
                    <a:pt x="84962" y="250571"/>
                  </a:lnTo>
                  <a:lnTo>
                    <a:pt x="0" y="25057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30695" y="5181600"/>
              <a:ext cx="340360" cy="1001394"/>
            </a:xfrm>
            <a:custGeom>
              <a:avLst/>
              <a:gdLst/>
              <a:ahLst/>
              <a:cxnLst/>
              <a:rect l="l" t="t" r="r" b="b"/>
              <a:pathLst>
                <a:path w="340359" h="1001395">
                  <a:moveTo>
                    <a:pt x="169925" y="0"/>
                  </a:moveTo>
                  <a:lnTo>
                    <a:pt x="0" y="250571"/>
                  </a:lnTo>
                  <a:lnTo>
                    <a:pt x="84962" y="250571"/>
                  </a:lnTo>
                  <a:lnTo>
                    <a:pt x="84962" y="1001268"/>
                  </a:lnTo>
                  <a:lnTo>
                    <a:pt x="254888" y="1001268"/>
                  </a:lnTo>
                  <a:lnTo>
                    <a:pt x="254888" y="250571"/>
                  </a:lnTo>
                  <a:lnTo>
                    <a:pt x="339851" y="250571"/>
                  </a:lnTo>
                  <a:lnTo>
                    <a:pt x="169925" y="0"/>
                  </a:lnTo>
                  <a:close/>
                </a:path>
              </a:pathLst>
            </a:custGeom>
            <a:solidFill>
              <a:srgbClr val="93B6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330695" y="5181600"/>
              <a:ext cx="340360" cy="1001394"/>
            </a:xfrm>
            <a:custGeom>
              <a:avLst/>
              <a:gdLst/>
              <a:ahLst/>
              <a:cxnLst/>
              <a:rect l="l" t="t" r="r" b="b"/>
              <a:pathLst>
                <a:path w="340359" h="1001395">
                  <a:moveTo>
                    <a:pt x="0" y="250571"/>
                  </a:moveTo>
                  <a:lnTo>
                    <a:pt x="169925" y="0"/>
                  </a:lnTo>
                  <a:lnTo>
                    <a:pt x="339851" y="250571"/>
                  </a:lnTo>
                  <a:lnTo>
                    <a:pt x="254888" y="250571"/>
                  </a:lnTo>
                  <a:lnTo>
                    <a:pt x="254888" y="1001268"/>
                  </a:lnTo>
                  <a:lnTo>
                    <a:pt x="84962" y="1001268"/>
                  </a:lnTo>
                  <a:lnTo>
                    <a:pt x="84962" y="250571"/>
                  </a:lnTo>
                  <a:lnTo>
                    <a:pt x="0" y="25057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660648" y="5323332"/>
              <a:ext cx="1780539" cy="175260"/>
            </a:xfrm>
            <a:custGeom>
              <a:avLst/>
              <a:gdLst/>
              <a:ahLst/>
              <a:cxnLst/>
              <a:rect l="l" t="t" r="r" b="b"/>
              <a:pathLst>
                <a:path w="1780539" h="175260">
                  <a:moveTo>
                    <a:pt x="1426082" y="0"/>
                  </a:moveTo>
                  <a:lnTo>
                    <a:pt x="1426082" y="43815"/>
                  </a:lnTo>
                  <a:lnTo>
                    <a:pt x="353949" y="43815"/>
                  </a:lnTo>
                  <a:lnTo>
                    <a:pt x="353949" y="0"/>
                  </a:lnTo>
                  <a:lnTo>
                    <a:pt x="0" y="87630"/>
                  </a:lnTo>
                  <a:lnTo>
                    <a:pt x="353949" y="175260"/>
                  </a:lnTo>
                  <a:lnTo>
                    <a:pt x="353949" y="131445"/>
                  </a:lnTo>
                  <a:lnTo>
                    <a:pt x="1426082" y="131445"/>
                  </a:lnTo>
                  <a:lnTo>
                    <a:pt x="1426082" y="175260"/>
                  </a:lnTo>
                  <a:lnTo>
                    <a:pt x="1780031" y="87630"/>
                  </a:lnTo>
                  <a:lnTo>
                    <a:pt x="1426082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660648" y="5323332"/>
              <a:ext cx="1780539" cy="175260"/>
            </a:xfrm>
            <a:custGeom>
              <a:avLst/>
              <a:gdLst/>
              <a:ahLst/>
              <a:cxnLst/>
              <a:rect l="l" t="t" r="r" b="b"/>
              <a:pathLst>
                <a:path w="1780539" h="175260">
                  <a:moveTo>
                    <a:pt x="0" y="87630"/>
                  </a:moveTo>
                  <a:lnTo>
                    <a:pt x="353949" y="0"/>
                  </a:lnTo>
                  <a:lnTo>
                    <a:pt x="353949" y="43815"/>
                  </a:lnTo>
                  <a:lnTo>
                    <a:pt x="1426082" y="43815"/>
                  </a:lnTo>
                  <a:lnTo>
                    <a:pt x="1426082" y="0"/>
                  </a:lnTo>
                  <a:lnTo>
                    <a:pt x="1780031" y="87630"/>
                  </a:lnTo>
                  <a:lnTo>
                    <a:pt x="1426082" y="175260"/>
                  </a:lnTo>
                  <a:lnTo>
                    <a:pt x="1426082" y="131445"/>
                  </a:lnTo>
                  <a:lnTo>
                    <a:pt x="353949" y="131445"/>
                  </a:lnTo>
                  <a:lnTo>
                    <a:pt x="353949" y="175260"/>
                  </a:lnTo>
                  <a:lnTo>
                    <a:pt x="0" y="8763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50463" y="4660391"/>
              <a:ext cx="90170" cy="634365"/>
            </a:xfrm>
            <a:custGeom>
              <a:avLst/>
              <a:gdLst/>
              <a:ahLst/>
              <a:cxnLst/>
              <a:rect l="l" t="t" r="r" b="b"/>
              <a:pathLst>
                <a:path w="90169" h="634364">
                  <a:moveTo>
                    <a:pt x="44958" y="0"/>
                  </a:moveTo>
                  <a:lnTo>
                    <a:pt x="0" y="128142"/>
                  </a:lnTo>
                  <a:lnTo>
                    <a:pt x="22479" y="128142"/>
                  </a:lnTo>
                  <a:lnTo>
                    <a:pt x="22479" y="505840"/>
                  </a:lnTo>
                  <a:lnTo>
                    <a:pt x="0" y="505840"/>
                  </a:lnTo>
                  <a:lnTo>
                    <a:pt x="44958" y="633983"/>
                  </a:lnTo>
                  <a:lnTo>
                    <a:pt x="89916" y="505840"/>
                  </a:lnTo>
                  <a:lnTo>
                    <a:pt x="67437" y="505840"/>
                  </a:lnTo>
                  <a:lnTo>
                    <a:pt x="67437" y="128142"/>
                  </a:lnTo>
                  <a:lnTo>
                    <a:pt x="89916" y="128142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50463" y="4660391"/>
              <a:ext cx="90170" cy="634365"/>
            </a:xfrm>
            <a:custGeom>
              <a:avLst/>
              <a:gdLst/>
              <a:ahLst/>
              <a:cxnLst/>
              <a:rect l="l" t="t" r="r" b="b"/>
              <a:pathLst>
                <a:path w="90169" h="634364">
                  <a:moveTo>
                    <a:pt x="0" y="128142"/>
                  </a:moveTo>
                  <a:lnTo>
                    <a:pt x="44958" y="0"/>
                  </a:lnTo>
                  <a:lnTo>
                    <a:pt x="89916" y="128142"/>
                  </a:lnTo>
                  <a:lnTo>
                    <a:pt x="67437" y="128142"/>
                  </a:lnTo>
                  <a:lnTo>
                    <a:pt x="67437" y="505840"/>
                  </a:lnTo>
                  <a:lnTo>
                    <a:pt x="89916" y="505840"/>
                  </a:lnTo>
                  <a:lnTo>
                    <a:pt x="44958" y="633983"/>
                  </a:lnTo>
                  <a:lnTo>
                    <a:pt x="0" y="505840"/>
                  </a:lnTo>
                  <a:lnTo>
                    <a:pt x="22479" y="505840"/>
                  </a:lnTo>
                  <a:lnTo>
                    <a:pt x="22479" y="128142"/>
                  </a:lnTo>
                  <a:lnTo>
                    <a:pt x="0" y="12814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70675" y="4636008"/>
              <a:ext cx="88900" cy="632460"/>
            </a:xfrm>
            <a:custGeom>
              <a:avLst/>
              <a:gdLst/>
              <a:ahLst/>
              <a:cxnLst/>
              <a:rect l="l" t="t" r="r" b="b"/>
              <a:pathLst>
                <a:path w="88900" h="632460">
                  <a:moveTo>
                    <a:pt x="44196" y="0"/>
                  </a:moveTo>
                  <a:lnTo>
                    <a:pt x="0" y="125984"/>
                  </a:lnTo>
                  <a:lnTo>
                    <a:pt x="22098" y="125984"/>
                  </a:lnTo>
                  <a:lnTo>
                    <a:pt x="22098" y="506476"/>
                  </a:lnTo>
                  <a:lnTo>
                    <a:pt x="0" y="506476"/>
                  </a:lnTo>
                  <a:lnTo>
                    <a:pt x="44196" y="632460"/>
                  </a:lnTo>
                  <a:lnTo>
                    <a:pt x="88391" y="506476"/>
                  </a:lnTo>
                  <a:lnTo>
                    <a:pt x="66294" y="506476"/>
                  </a:lnTo>
                  <a:lnTo>
                    <a:pt x="66294" y="125984"/>
                  </a:lnTo>
                  <a:lnTo>
                    <a:pt x="88391" y="125984"/>
                  </a:lnTo>
                  <a:lnTo>
                    <a:pt x="44196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70675" y="4636008"/>
              <a:ext cx="88900" cy="632460"/>
            </a:xfrm>
            <a:custGeom>
              <a:avLst/>
              <a:gdLst/>
              <a:ahLst/>
              <a:cxnLst/>
              <a:rect l="l" t="t" r="r" b="b"/>
              <a:pathLst>
                <a:path w="88900" h="632460">
                  <a:moveTo>
                    <a:pt x="0" y="125984"/>
                  </a:moveTo>
                  <a:lnTo>
                    <a:pt x="44196" y="0"/>
                  </a:lnTo>
                  <a:lnTo>
                    <a:pt x="88391" y="125984"/>
                  </a:lnTo>
                  <a:lnTo>
                    <a:pt x="66294" y="125984"/>
                  </a:lnTo>
                  <a:lnTo>
                    <a:pt x="66294" y="506476"/>
                  </a:lnTo>
                  <a:lnTo>
                    <a:pt x="88391" y="506476"/>
                  </a:lnTo>
                  <a:lnTo>
                    <a:pt x="44196" y="632460"/>
                  </a:lnTo>
                  <a:lnTo>
                    <a:pt x="0" y="506476"/>
                  </a:lnTo>
                  <a:lnTo>
                    <a:pt x="22098" y="506476"/>
                  </a:lnTo>
                  <a:lnTo>
                    <a:pt x="22098" y="125984"/>
                  </a:lnTo>
                  <a:lnTo>
                    <a:pt x="0" y="12598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646163" y="4640580"/>
              <a:ext cx="90170" cy="632460"/>
            </a:xfrm>
            <a:custGeom>
              <a:avLst/>
              <a:gdLst/>
              <a:ahLst/>
              <a:cxnLst/>
              <a:rect l="l" t="t" r="r" b="b"/>
              <a:pathLst>
                <a:path w="90170" h="632460">
                  <a:moveTo>
                    <a:pt x="44957" y="0"/>
                  </a:moveTo>
                  <a:lnTo>
                    <a:pt x="0" y="128143"/>
                  </a:lnTo>
                  <a:lnTo>
                    <a:pt x="22478" y="128143"/>
                  </a:lnTo>
                  <a:lnTo>
                    <a:pt x="22478" y="504317"/>
                  </a:lnTo>
                  <a:lnTo>
                    <a:pt x="0" y="504317"/>
                  </a:lnTo>
                  <a:lnTo>
                    <a:pt x="44957" y="632460"/>
                  </a:lnTo>
                  <a:lnTo>
                    <a:pt x="89915" y="504317"/>
                  </a:lnTo>
                  <a:lnTo>
                    <a:pt x="67436" y="504317"/>
                  </a:lnTo>
                  <a:lnTo>
                    <a:pt x="67436" y="128143"/>
                  </a:lnTo>
                  <a:lnTo>
                    <a:pt x="89915" y="128143"/>
                  </a:lnTo>
                  <a:lnTo>
                    <a:pt x="44957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646163" y="4640580"/>
              <a:ext cx="90170" cy="632460"/>
            </a:xfrm>
            <a:custGeom>
              <a:avLst/>
              <a:gdLst/>
              <a:ahLst/>
              <a:cxnLst/>
              <a:rect l="l" t="t" r="r" b="b"/>
              <a:pathLst>
                <a:path w="90170" h="632460">
                  <a:moveTo>
                    <a:pt x="0" y="128143"/>
                  </a:moveTo>
                  <a:lnTo>
                    <a:pt x="44957" y="0"/>
                  </a:lnTo>
                  <a:lnTo>
                    <a:pt x="89915" y="128143"/>
                  </a:lnTo>
                  <a:lnTo>
                    <a:pt x="67436" y="128143"/>
                  </a:lnTo>
                  <a:lnTo>
                    <a:pt x="67436" y="504317"/>
                  </a:lnTo>
                  <a:lnTo>
                    <a:pt x="89915" y="504317"/>
                  </a:lnTo>
                  <a:lnTo>
                    <a:pt x="44957" y="632460"/>
                  </a:lnTo>
                  <a:lnTo>
                    <a:pt x="0" y="504317"/>
                  </a:lnTo>
                  <a:lnTo>
                    <a:pt x="22478" y="504317"/>
                  </a:lnTo>
                  <a:lnTo>
                    <a:pt x="22478" y="128143"/>
                  </a:lnTo>
                  <a:lnTo>
                    <a:pt x="0" y="1281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417063" y="4645152"/>
              <a:ext cx="90170" cy="634365"/>
            </a:xfrm>
            <a:custGeom>
              <a:avLst/>
              <a:gdLst/>
              <a:ahLst/>
              <a:cxnLst/>
              <a:rect l="l" t="t" r="r" b="b"/>
              <a:pathLst>
                <a:path w="90169" h="634364">
                  <a:moveTo>
                    <a:pt x="44958" y="0"/>
                  </a:moveTo>
                  <a:lnTo>
                    <a:pt x="0" y="128143"/>
                  </a:lnTo>
                  <a:lnTo>
                    <a:pt x="22479" y="128143"/>
                  </a:lnTo>
                  <a:lnTo>
                    <a:pt x="22479" y="505841"/>
                  </a:lnTo>
                  <a:lnTo>
                    <a:pt x="0" y="505841"/>
                  </a:lnTo>
                  <a:lnTo>
                    <a:pt x="44958" y="633984"/>
                  </a:lnTo>
                  <a:lnTo>
                    <a:pt x="89916" y="505841"/>
                  </a:lnTo>
                  <a:lnTo>
                    <a:pt x="67437" y="505841"/>
                  </a:lnTo>
                  <a:lnTo>
                    <a:pt x="67437" y="128143"/>
                  </a:lnTo>
                  <a:lnTo>
                    <a:pt x="89916" y="128143"/>
                  </a:lnTo>
                  <a:lnTo>
                    <a:pt x="4495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17063" y="4645152"/>
              <a:ext cx="90170" cy="634365"/>
            </a:xfrm>
            <a:custGeom>
              <a:avLst/>
              <a:gdLst/>
              <a:ahLst/>
              <a:cxnLst/>
              <a:rect l="l" t="t" r="r" b="b"/>
              <a:pathLst>
                <a:path w="90169" h="634364">
                  <a:moveTo>
                    <a:pt x="0" y="128143"/>
                  </a:moveTo>
                  <a:lnTo>
                    <a:pt x="44958" y="0"/>
                  </a:lnTo>
                  <a:lnTo>
                    <a:pt x="89916" y="128143"/>
                  </a:lnTo>
                  <a:lnTo>
                    <a:pt x="67437" y="128143"/>
                  </a:lnTo>
                  <a:lnTo>
                    <a:pt x="67437" y="505841"/>
                  </a:lnTo>
                  <a:lnTo>
                    <a:pt x="89916" y="505841"/>
                  </a:lnTo>
                  <a:lnTo>
                    <a:pt x="44958" y="633984"/>
                  </a:lnTo>
                  <a:lnTo>
                    <a:pt x="0" y="505841"/>
                  </a:lnTo>
                  <a:lnTo>
                    <a:pt x="22479" y="505841"/>
                  </a:lnTo>
                  <a:lnTo>
                    <a:pt x="22479" y="128143"/>
                  </a:lnTo>
                  <a:lnTo>
                    <a:pt x="0" y="12814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93238" y="411429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80" h="391795">
                  <a:moveTo>
                    <a:pt x="0" y="0"/>
                  </a:moveTo>
                  <a:lnTo>
                    <a:pt x="18542" y="117855"/>
                  </a:lnTo>
                  <a:lnTo>
                    <a:pt x="37718" y="106552"/>
                  </a:lnTo>
                  <a:lnTo>
                    <a:pt x="207772" y="391794"/>
                  </a:lnTo>
                  <a:lnTo>
                    <a:pt x="245999" y="369061"/>
                  </a:lnTo>
                  <a:lnTo>
                    <a:pt x="75818" y="83692"/>
                  </a:lnTo>
                  <a:lnTo>
                    <a:pt x="94995" y="72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793238" y="411429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80" h="391795">
                  <a:moveTo>
                    <a:pt x="0" y="0"/>
                  </a:moveTo>
                  <a:lnTo>
                    <a:pt x="94995" y="72389"/>
                  </a:lnTo>
                  <a:lnTo>
                    <a:pt x="75818" y="83692"/>
                  </a:lnTo>
                  <a:lnTo>
                    <a:pt x="245999" y="369061"/>
                  </a:lnTo>
                  <a:lnTo>
                    <a:pt x="207772" y="391794"/>
                  </a:lnTo>
                  <a:lnTo>
                    <a:pt x="37718" y="106552"/>
                  </a:lnTo>
                  <a:lnTo>
                    <a:pt x="18542" y="11785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990976" y="4496688"/>
              <a:ext cx="314960" cy="254000"/>
            </a:xfrm>
            <a:custGeom>
              <a:avLst/>
              <a:gdLst/>
              <a:ahLst/>
              <a:cxnLst/>
              <a:rect l="l" t="t" r="r" b="b"/>
              <a:pathLst>
                <a:path w="314960" h="254000">
                  <a:moveTo>
                    <a:pt x="27431" y="0"/>
                  </a:moveTo>
                  <a:lnTo>
                    <a:pt x="0" y="35052"/>
                  </a:lnTo>
                  <a:lnTo>
                    <a:pt x="225679" y="212217"/>
                  </a:lnTo>
                  <a:lnTo>
                    <a:pt x="211962" y="229616"/>
                  </a:lnTo>
                  <a:lnTo>
                    <a:pt x="314706" y="253746"/>
                  </a:lnTo>
                  <a:lnTo>
                    <a:pt x="266826" y="159766"/>
                  </a:lnTo>
                  <a:lnTo>
                    <a:pt x="253111" y="177165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990976" y="4496688"/>
              <a:ext cx="314960" cy="254000"/>
            </a:xfrm>
            <a:custGeom>
              <a:avLst/>
              <a:gdLst/>
              <a:ahLst/>
              <a:cxnLst/>
              <a:rect l="l" t="t" r="r" b="b"/>
              <a:pathLst>
                <a:path w="314960" h="254000">
                  <a:moveTo>
                    <a:pt x="27431" y="0"/>
                  </a:moveTo>
                  <a:lnTo>
                    <a:pt x="253111" y="177165"/>
                  </a:lnTo>
                  <a:lnTo>
                    <a:pt x="266826" y="159766"/>
                  </a:lnTo>
                  <a:lnTo>
                    <a:pt x="314706" y="253746"/>
                  </a:lnTo>
                  <a:lnTo>
                    <a:pt x="211962" y="229616"/>
                  </a:lnTo>
                  <a:lnTo>
                    <a:pt x="225679" y="212217"/>
                  </a:lnTo>
                  <a:lnTo>
                    <a:pt x="0" y="35052"/>
                  </a:lnTo>
                  <a:lnTo>
                    <a:pt x="2743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577711" y="4087368"/>
              <a:ext cx="178435" cy="422909"/>
            </a:xfrm>
            <a:custGeom>
              <a:avLst/>
              <a:gdLst/>
              <a:ahLst/>
              <a:cxnLst/>
              <a:rect l="l" t="t" r="r" b="b"/>
              <a:pathLst>
                <a:path w="178434" h="422910">
                  <a:moveTo>
                    <a:pt x="3175" y="0"/>
                  </a:moveTo>
                  <a:lnTo>
                    <a:pt x="0" y="119252"/>
                  </a:lnTo>
                  <a:lnTo>
                    <a:pt x="20828" y="111505"/>
                  </a:lnTo>
                  <a:lnTo>
                    <a:pt x="136525" y="422909"/>
                  </a:lnTo>
                  <a:lnTo>
                    <a:pt x="178181" y="407542"/>
                  </a:lnTo>
                  <a:lnTo>
                    <a:pt x="62611" y="96011"/>
                  </a:lnTo>
                  <a:lnTo>
                    <a:pt x="83439" y="88391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577711" y="4087368"/>
              <a:ext cx="178435" cy="422909"/>
            </a:xfrm>
            <a:custGeom>
              <a:avLst/>
              <a:gdLst/>
              <a:ahLst/>
              <a:cxnLst/>
              <a:rect l="l" t="t" r="r" b="b"/>
              <a:pathLst>
                <a:path w="178434" h="422910">
                  <a:moveTo>
                    <a:pt x="3175" y="0"/>
                  </a:moveTo>
                  <a:lnTo>
                    <a:pt x="83439" y="88391"/>
                  </a:lnTo>
                  <a:lnTo>
                    <a:pt x="62611" y="96011"/>
                  </a:lnTo>
                  <a:lnTo>
                    <a:pt x="178181" y="407542"/>
                  </a:lnTo>
                  <a:lnTo>
                    <a:pt x="136525" y="422909"/>
                  </a:lnTo>
                  <a:lnTo>
                    <a:pt x="20828" y="111505"/>
                  </a:lnTo>
                  <a:lnTo>
                    <a:pt x="0" y="119252"/>
                  </a:lnTo>
                  <a:lnTo>
                    <a:pt x="31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724776" y="4510277"/>
              <a:ext cx="229235" cy="332105"/>
            </a:xfrm>
            <a:custGeom>
              <a:avLst/>
              <a:gdLst/>
              <a:ahLst/>
              <a:cxnLst/>
              <a:rect l="l" t="t" r="r" b="b"/>
              <a:pathLst>
                <a:path w="229234" h="332104">
                  <a:moveTo>
                    <a:pt x="37211" y="0"/>
                  </a:moveTo>
                  <a:lnTo>
                    <a:pt x="0" y="24384"/>
                  </a:lnTo>
                  <a:lnTo>
                    <a:pt x="157606" y="264160"/>
                  </a:lnTo>
                  <a:lnTo>
                    <a:pt x="139065" y="276352"/>
                  </a:lnTo>
                  <a:lnTo>
                    <a:pt x="228726" y="331851"/>
                  </a:lnTo>
                  <a:lnTo>
                    <a:pt x="213359" y="227584"/>
                  </a:lnTo>
                  <a:lnTo>
                    <a:pt x="194818" y="239776"/>
                  </a:lnTo>
                  <a:lnTo>
                    <a:pt x="37211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724776" y="4510277"/>
              <a:ext cx="229235" cy="332105"/>
            </a:xfrm>
            <a:custGeom>
              <a:avLst/>
              <a:gdLst/>
              <a:ahLst/>
              <a:cxnLst/>
              <a:rect l="l" t="t" r="r" b="b"/>
              <a:pathLst>
                <a:path w="229234" h="332104">
                  <a:moveTo>
                    <a:pt x="37211" y="0"/>
                  </a:moveTo>
                  <a:lnTo>
                    <a:pt x="194818" y="239776"/>
                  </a:lnTo>
                  <a:lnTo>
                    <a:pt x="213359" y="227584"/>
                  </a:lnTo>
                  <a:lnTo>
                    <a:pt x="228726" y="331851"/>
                  </a:lnTo>
                  <a:lnTo>
                    <a:pt x="139065" y="276352"/>
                  </a:lnTo>
                  <a:lnTo>
                    <a:pt x="157606" y="264160"/>
                  </a:lnTo>
                  <a:lnTo>
                    <a:pt x="0" y="24384"/>
                  </a:lnTo>
                  <a:lnTo>
                    <a:pt x="37211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71437" y="404444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79" h="391795">
                  <a:moveTo>
                    <a:pt x="245999" y="0"/>
                  </a:moveTo>
                  <a:lnTo>
                    <a:pt x="151002" y="72389"/>
                  </a:lnTo>
                  <a:lnTo>
                    <a:pt x="170179" y="83692"/>
                  </a:lnTo>
                  <a:lnTo>
                    <a:pt x="0" y="369061"/>
                  </a:lnTo>
                  <a:lnTo>
                    <a:pt x="38226" y="391794"/>
                  </a:lnTo>
                  <a:lnTo>
                    <a:pt x="208279" y="106552"/>
                  </a:lnTo>
                  <a:lnTo>
                    <a:pt x="227457" y="117855"/>
                  </a:lnTo>
                  <a:lnTo>
                    <a:pt x="24599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71437" y="404444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79" h="391795">
                  <a:moveTo>
                    <a:pt x="245999" y="0"/>
                  </a:moveTo>
                  <a:lnTo>
                    <a:pt x="151002" y="72389"/>
                  </a:lnTo>
                  <a:lnTo>
                    <a:pt x="170179" y="83692"/>
                  </a:lnTo>
                  <a:lnTo>
                    <a:pt x="0" y="369061"/>
                  </a:lnTo>
                  <a:lnTo>
                    <a:pt x="38226" y="391794"/>
                  </a:lnTo>
                  <a:lnTo>
                    <a:pt x="208279" y="106552"/>
                  </a:lnTo>
                  <a:lnTo>
                    <a:pt x="227457" y="117855"/>
                  </a:lnTo>
                  <a:lnTo>
                    <a:pt x="2459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907405" y="4420616"/>
              <a:ext cx="298450" cy="273685"/>
            </a:xfrm>
            <a:custGeom>
              <a:avLst/>
              <a:gdLst/>
              <a:ahLst/>
              <a:cxnLst/>
              <a:rect l="l" t="t" r="r" b="b"/>
              <a:pathLst>
                <a:path w="298450" h="273685">
                  <a:moveTo>
                    <a:pt x="268478" y="0"/>
                  </a:moveTo>
                  <a:lnTo>
                    <a:pt x="56007" y="192785"/>
                  </a:lnTo>
                  <a:lnTo>
                    <a:pt x="41021" y="176402"/>
                  </a:lnTo>
                  <a:lnTo>
                    <a:pt x="0" y="273557"/>
                  </a:lnTo>
                  <a:lnTo>
                    <a:pt x="100711" y="242188"/>
                  </a:lnTo>
                  <a:lnTo>
                    <a:pt x="85852" y="225805"/>
                  </a:lnTo>
                  <a:lnTo>
                    <a:pt x="298450" y="33019"/>
                  </a:lnTo>
                  <a:lnTo>
                    <a:pt x="268478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07405" y="4420616"/>
              <a:ext cx="298450" cy="273685"/>
            </a:xfrm>
            <a:custGeom>
              <a:avLst/>
              <a:gdLst/>
              <a:ahLst/>
              <a:cxnLst/>
              <a:rect l="l" t="t" r="r" b="b"/>
              <a:pathLst>
                <a:path w="298450" h="273685">
                  <a:moveTo>
                    <a:pt x="268478" y="0"/>
                  </a:moveTo>
                  <a:lnTo>
                    <a:pt x="56007" y="192785"/>
                  </a:lnTo>
                  <a:lnTo>
                    <a:pt x="41021" y="176402"/>
                  </a:lnTo>
                  <a:lnTo>
                    <a:pt x="0" y="273557"/>
                  </a:lnTo>
                  <a:lnTo>
                    <a:pt x="100711" y="242188"/>
                  </a:lnTo>
                  <a:lnTo>
                    <a:pt x="85852" y="225805"/>
                  </a:lnTo>
                  <a:lnTo>
                    <a:pt x="298450" y="33019"/>
                  </a:lnTo>
                  <a:lnTo>
                    <a:pt x="268478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323338" y="419684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80" h="391795">
                  <a:moveTo>
                    <a:pt x="245999" y="0"/>
                  </a:moveTo>
                  <a:lnTo>
                    <a:pt x="151003" y="72389"/>
                  </a:lnTo>
                  <a:lnTo>
                    <a:pt x="170180" y="83692"/>
                  </a:lnTo>
                  <a:lnTo>
                    <a:pt x="0" y="369061"/>
                  </a:lnTo>
                  <a:lnTo>
                    <a:pt x="38226" y="391794"/>
                  </a:lnTo>
                  <a:lnTo>
                    <a:pt x="208280" y="106552"/>
                  </a:lnTo>
                  <a:lnTo>
                    <a:pt x="227456" y="117855"/>
                  </a:lnTo>
                  <a:lnTo>
                    <a:pt x="245999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23338" y="4196842"/>
              <a:ext cx="246379" cy="391795"/>
            </a:xfrm>
            <a:custGeom>
              <a:avLst/>
              <a:gdLst/>
              <a:ahLst/>
              <a:cxnLst/>
              <a:rect l="l" t="t" r="r" b="b"/>
              <a:pathLst>
                <a:path w="246380" h="391795">
                  <a:moveTo>
                    <a:pt x="245999" y="0"/>
                  </a:moveTo>
                  <a:lnTo>
                    <a:pt x="151003" y="72389"/>
                  </a:lnTo>
                  <a:lnTo>
                    <a:pt x="170180" y="83692"/>
                  </a:lnTo>
                  <a:lnTo>
                    <a:pt x="0" y="369061"/>
                  </a:lnTo>
                  <a:lnTo>
                    <a:pt x="38226" y="391794"/>
                  </a:lnTo>
                  <a:lnTo>
                    <a:pt x="208280" y="106552"/>
                  </a:lnTo>
                  <a:lnTo>
                    <a:pt x="227456" y="117855"/>
                  </a:lnTo>
                  <a:lnTo>
                    <a:pt x="245999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136901" y="4555871"/>
              <a:ext cx="261620" cy="308610"/>
            </a:xfrm>
            <a:custGeom>
              <a:avLst/>
              <a:gdLst/>
              <a:ahLst/>
              <a:cxnLst/>
              <a:rect l="l" t="t" r="r" b="b"/>
              <a:pathLst>
                <a:path w="261619" h="308610">
                  <a:moveTo>
                    <a:pt x="227075" y="0"/>
                  </a:moveTo>
                  <a:lnTo>
                    <a:pt x="43942" y="220852"/>
                  </a:lnTo>
                  <a:lnTo>
                    <a:pt x="26797" y="206628"/>
                  </a:lnTo>
                  <a:lnTo>
                    <a:pt x="0" y="308609"/>
                  </a:lnTo>
                  <a:lnTo>
                    <a:pt x="95250" y="263397"/>
                  </a:lnTo>
                  <a:lnTo>
                    <a:pt x="78105" y="249173"/>
                  </a:lnTo>
                  <a:lnTo>
                    <a:pt x="261366" y="28320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36901" y="4555871"/>
              <a:ext cx="261620" cy="308610"/>
            </a:xfrm>
            <a:custGeom>
              <a:avLst/>
              <a:gdLst/>
              <a:ahLst/>
              <a:cxnLst/>
              <a:rect l="l" t="t" r="r" b="b"/>
              <a:pathLst>
                <a:path w="261619" h="308610">
                  <a:moveTo>
                    <a:pt x="227075" y="0"/>
                  </a:moveTo>
                  <a:lnTo>
                    <a:pt x="43942" y="220852"/>
                  </a:lnTo>
                  <a:lnTo>
                    <a:pt x="26797" y="206628"/>
                  </a:lnTo>
                  <a:lnTo>
                    <a:pt x="0" y="308609"/>
                  </a:lnTo>
                  <a:lnTo>
                    <a:pt x="95250" y="263397"/>
                  </a:lnTo>
                  <a:lnTo>
                    <a:pt x="78105" y="249173"/>
                  </a:lnTo>
                  <a:lnTo>
                    <a:pt x="261366" y="28320"/>
                  </a:lnTo>
                  <a:lnTo>
                    <a:pt x="227075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2119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430" dirty="0">
                <a:solidFill>
                  <a:srgbClr val="775F54"/>
                </a:solidFill>
                <a:latin typeface="Arial"/>
                <a:cs typeface="Arial"/>
              </a:rPr>
              <a:t>Suspension</a:t>
            </a:r>
            <a:r>
              <a:rPr sz="4400" spc="-9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1833"/>
            <a:ext cx="576135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0" dirty="0">
                <a:latin typeface="Arial"/>
                <a:cs typeface="Arial"/>
              </a:rPr>
              <a:t>Where </a:t>
            </a:r>
            <a:r>
              <a:rPr sz="2900" spc="-190" dirty="0">
                <a:latin typeface="Arial"/>
                <a:cs typeface="Arial"/>
              </a:rPr>
              <a:t>have </a:t>
            </a:r>
            <a:r>
              <a:rPr sz="2900" spc="-195" dirty="0">
                <a:latin typeface="Arial"/>
                <a:cs typeface="Arial"/>
              </a:rPr>
              <a:t>you </a:t>
            </a:r>
            <a:r>
              <a:rPr sz="2900" spc="-290" dirty="0">
                <a:latin typeface="Arial"/>
                <a:cs typeface="Arial"/>
              </a:rPr>
              <a:t>seen </a:t>
            </a:r>
            <a:r>
              <a:rPr sz="2900" spc="-235" dirty="0">
                <a:latin typeface="Arial"/>
                <a:cs typeface="Arial"/>
              </a:rPr>
              <a:t>these</a:t>
            </a:r>
            <a:r>
              <a:rPr sz="2900" spc="160" dirty="0">
                <a:latin typeface="Arial"/>
                <a:cs typeface="Arial"/>
              </a:rPr>
              <a:t> </a:t>
            </a:r>
            <a:r>
              <a:rPr sz="2900" spc="-155" dirty="0">
                <a:latin typeface="Arial"/>
                <a:cs typeface="Arial"/>
              </a:rPr>
              <a:t>bridges?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0744" y="1057655"/>
            <a:ext cx="6382511" cy="4285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290" y="6093967"/>
            <a:ext cx="3098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Brooklyn </a:t>
            </a:r>
            <a:r>
              <a:rPr sz="1800" spc="-5" dirty="0">
                <a:latin typeface="Arial"/>
                <a:cs typeface="Arial"/>
              </a:rPr>
              <a:t>Bridge, Brooklyn,</a:t>
            </a:r>
            <a:r>
              <a:rPr sz="1800" spc="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60933"/>
            <a:ext cx="334690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" dirty="0" smtClean="0"/>
              <a:t>Arch</a:t>
            </a:r>
            <a:r>
              <a:rPr lang="en-US" sz="4400" spc="-15" dirty="0" smtClean="0"/>
              <a:t> </a:t>
            </a:r>
            <a:r>
              <a:rPr sz="4400" spc="-5" dirty="0" smtClean="0"/>
              <a:t>Bridges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692" y="1622501"/>
            <a:ext cx="792797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Caladea"/>
                <a:cs typeface="Caladea"/>
              </a:rPr>
              <a:t>An </a:t>
            </a:r>
            <a:r>
              <a:rPr sz="2900" spc="-15" dirty="0">
                <a:latin typeface="Caladea"/>
                <a:cs typeface="Caladea"/>
              </a:rPr>
              <a:t>arch </a:t>
            </a:r>
            <a:r>
              <a:rPr sz="2900" spc="-5" dirty="0">
                <a:latin typeface="Caladea"/>
                <a:cs typeface="Caladea"/>
              </a:rPr>
              <a:t>bridge </a:t>
            </a:r>
            <a:r>
              <a:rPr sz="2900" dirty="0">
                <a:latin typeface="Caladea"/>
                <a:cs typeface="Caladea"/>
              </a:rPr>
              <a:t>is a </a:t>
            </a:r>
            <a:r>
              <a:rPr sz="2900" spc="-5" dirty="0">
                <a:latin typeface="Caladea"/>
                <a:cs typeface="Caladea"/>
              </a:rPr>
              <a:t>type </a:t>
            </a:r>
            <a:r>
              <a:rPr sz="2900" spc="-10" dirty="0">
                <a:latin typeface="Caladea"/>
                <a:cs typeface="Caladea"/>
              </a:rPr>
              <a:t>of </a:t>
            </a:r>
            <a:r>
              <a:rPr sz="2900" spc="-5" dirty="0">
                <a:latin typeface="Caladea"/>
                <a:cs typeface="Caladea"/>
              </a:rPr>
              <a:t>bridge that </a:t>
            </a:r>
            <a:r>
              <a:rPr sz="2900" spc="-10" dirty="0">
                <a:latin typeface="Caladea"/>
                <a:cs typeface="Caladea"/>
              </a:rPr>
              <a:t>relies </a:t>
            </a:r>
            <a:r>
              <a:rPr sz="2900" dirty="0">
                <a:latin typeface="Caladea"/>
                <a:cs typeface="Caladea"/>
              </a:rPr>
              <a:t>on a  </a:t>
            </a:r>
            <a:r>
              <a:rPr sz="2900" spc="-10" dirty="0">
                <a:latin typeface="Caladea"/>
                <a:cs typeface="Caladea"/>
              </a:rPr>
              <a:t>curved, </a:t>
            </a:r>
            <a:r>
              <a:rPr sz="2900" spc="-5" dirty="0">
                <a:latin typeface="Caladea"/>
                <a:cs typeface="Caladea"/>
              </a:rPr>
              <a:t>semi-circular structure </a:t>
            </a:r>
            <a:r>
              <a:rPr sz="2900" spc="-15" dirty="0">
                <a:latin typeface="Caladea"/>
                <a:cs typeface="Caladea"/>
              </a:rPr>
              <a:t>for </a:t>
            </a:r>
            <a:r>
              <a:rPr sz="2900" dirty="0">
                <a:latin typeface="Caladea"/>
                <a:cs typeface="Caladea"/>
              </a:rPr>
              <a:t>its</a:t>
            </a:r>
            <a:r>
              <a:rPr sz="2900" spc="-65" dirty="0">
                <a:latin typeface="Caladea"/>
                <a:cs typeface="Caladea"/>
              </a:rPr>
              <a:t> </a:t>
            </a:r>
            <a:r>
              <a:rPr sz="2900" spc="5" dirty="0">
                <a:latin typeface="Caladea"/>
                <a:cs typeface="Caladea"/>
              </a:rPr>
              <a:t>support.</a:t>
            </a:r>
            <a:endParaRPr sz="29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54635"/>
            <a:ext cx="80727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 </a:t>
            </a:r>
            <a:r>
              <a:rPr sz="2400" spc="-15" dirty="0"/>
              <a:t>Ponte </a:t>
            </a:r>
            <a:r>
              <a:rPr sz="2400" spc="-25" dirty="0"/>
              <a:t>Vecchio </a:t>
            </a:r>
            <a:r>
              <a:rPr sz="2400" spc="-15" dirty="0"/>
              <a:t>(literally </a:t>
            </a:r>
            <a:r>
              <a:rPr sz="2400" spc="-5" dirty="0"/>
              <a:t>“old bridge”) </a:t>
            </a:r>
            <a:r>
              <a:rPr sz="2400" dirty="0"/>
              <a:t>is a </a:t>
            </a:r>
            <a:r>
              <a:rPr sz="2400" spc="-15" dirty="0"/>
              <a:t>Medieval </a:t>
            </a:r>
            <a:r>
              <a:rPr sz="2400" spc="-5" dirty="0"/>
              <a:t>bridge  </a:t>
            </a:r>
            <a:r>
              <a:rPr sz="2400" spc="-25" dirty="0"/>
              <a:t>over </a:t>
            </a:r>
            <a:r>
              <a:rPr sz="2400" spc="-5" dirty="0"/>
              <a:t>the Arno </a:t>
            </a:r>
            <a:r>
              <a:rPr sz="2400" spc="-25" dirty="0"/>
              <a:t>River </a:t>
            </a:r>
            <a:r>
              <a:rPr sz="2400" spc="-5" dirty="0"/>
              <a:t>in </a:t>
            </a:r>
            <a:r>
              <a:rPr sz="2400" spc="-10" dirty="0"/>
              <a:t>Florence; </a:t>
            </a:r>
            <a:r>
              <a:rPr sz="2400" spc="-5" dirty="0"/>
              <a:t>the </a:t>
            </a:r>
            <a:r>
              <a:rPr sz="2400" spc="-15" dirty="0"/>
              <a:t>only </a:t>
            </a:r>
            <a:r>
              <a:rPr sz="2400" spc="-5" dirty="0"/>
              <a:t>Florentine bridge </a:t>
            </a:r>
            <a:r>
              <a:rPr sz="2400" spc="-25" dirty="0"/>
              <a:t>to  </a:t>
            </a:r>
            <a:r>
              <a:rPr sz="2400" spc="-15" dirty="0"/>
              <a:t>survive </a:t>
            </a:r>
            <a:r>
              <a:rPr sz="2400" spc="-5" dirty="0"/>
              <a:t>WWII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371600" y="1600200"/>
            <a:ext cx="6477000" cy="485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16840"/>
            <a:ext cx="85299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25" dirty="0"/>
              <a:t>Sydney </a:t>
            </a:r>
            <a:r>
              <a:rPr sz="2400" spc="-10" dirty="0"/>
              <a:t>Harbor </a:t>
            </a:r>
            <a:r>
              <a:rPr sz="2400" spc="-5" dirty="0"/>
              <a:t>Bridge </a:t>
            </a:r>
            <a:r>
              <a:rPr sz="2400" dirty="0"/>
              <a:t>is </a:t>
            </a:r>
            <a:r>
              <a:rPr sz="2400" spc="-5" dirty="0"/>
              <a:t>the </a:t>
            </a:r>
            <a:r>
              <a:rPr sz="2400" spc="-10" dirty="0"/>
              <a:t>world’s </a:t>
            </a:r>
            <a:r>
              <a:rPr sz="2400" spc="-5" dirty="0"/>
              <a:t>largest </a:t>
            </a:r>
            <a:r>
              <a:rPr sz="2400" spc="-10" dirty="0"/>
              <a:t>(but </a:t>
            </a:r>
            <a:r>
              <a:rPr sz="2400" spc="-5" dirty="0"/>
              <a:t>not the longest)  steel </a:t>
            </a:r>
            <a:r>
              <a:rPr sz="2400" spc="-10" dirty="0"/>
              <a:t>arch </a:t>
            </a:r>
            <a:r>
              <a:rPr sz="2400" spc="-5" dirty="0"/>
              <a:t>bridge with the </a:t>
            </a:r>
            <a:r>
              <a:rPr sz="2400" spc="-10" dirty="0"/>
              <a:t>top </a:t>
            </a:r>
            <a:r>
              <a:rPr sz="2400" spc="-5" dirty="0"/>
              <a:t>of the bridge </a:t>
            </a:r>
            <a:r>
              <a:rPr sz="2400" dirty="0"/>
              <a:t>standing </a:t>
            </a:r>
            <a:r>
              <a:rPr sz="2400" spc="-5" dirty="0"/>
              <a:t>134 </a:t>
            </a:r>
            <a:r>
              <a:rPr sz="2400" spc="-10" dirty="0"/>
              <a:t>meters  </a:t>
            </a:r>
            <a:r>
              <a:rPr sz="2400" spc="-20" dirty="0"/>
              <a:t>above </a:t>
            </a:r>
            <a:r>
              <a:rPr sz="2400" spc="-25" dirty="0"/>
              <a:t>Sydney</a:t>
            </a:r>
            <a:r>
              <a:rPr sz="2400" spc="20" dirty="0"/>
              <a:t> </a:t>
            </a:r>
            <a:r>
              <a:rPr sz="2400" spc="-5" dirty="0"/>
              <a:t>Harbor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990600" y="1676400"/>
            <a:ext cx="6781800" cy="459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230835"/>
            <a:ext cx="80727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NY </a:t>
            </a:r>
            <a:r>
              <a:rPr sz="2400" spc="-10" dirty="0"/>
              <a:t>architecture </a:t>
            </a:r>
            <a:r>
              <a:rPr sz="2400" spc="-5" dirty="0"/>
              <a:t>firm </a:t>
            </a:r>
            <a:r>
              <a:rPr sz="2400" spc="-20" dirty="0"/>
              <a:t>Fxfowle </a:t>
            </a:r>
            <a:r>
              <a:rPr sz="2400" dirty="0"/>
              <a:t>is </a:t>
            </a:r>
            <a:r>
              <a:rPr sz="2400" spc="-5" dirty="0"/>
              <a:t>designing </a:t>
            </a:r>
            <a:r>
              <a:rPr sz="2400" spc="-10" dirty="0"/>
              <a:t>what </a:t>
            </a:r>
            <a:r>
              <a:rPr sz="2400" dirty="0"/>
              <a:t>will </a:t>
            </a:r>
            <a:r>
              <a:rPr sz="2400" spc="-5" dirty="0"/>
              <a:t>be the  largest and tallest </a:t>
            </a:r>
            <a:r>
              <a:rPr sz="2400" spc="-15" dirty="0"/>
              <a:t>arch </a:t>
            </a:r>
            <a:r>
              <a:rPr sz="2400" spc="-5" dirty="0"/>
              <a:t>bridge </a:t>
            </a:r>
            <a:r>
              <a:rPr sz="2400" dirty="0"/>
              <a:t>in </a:t>
            </a:r>
            <a:r>
              <a:rPr sz="2400" spc="-5" dirty="0"/>
              <a:t>the </a:t>
            </a:r>
            <a:r>
              <a:rPr sz="2400" spc="-10" dirty="0"/>
              <a:t>world, </a:t>
            </a:r>
            <a:r>
              <a:rPr sz="2400" dirty="0"/>
              <a:t>at </a:t>
            </a:r>
            <a:r>
              <a:rPr sz="2400" spc="-5" dirty="0"/>
              <a:t>one mile long  </a:t>
            </a:r>
            <a:r>
              <a:rPr sz="2400" dirty="0"/>
              <a:t>and </a:t>
            </a:r>
            <a:r>
              <a:rPr sz="2400" spc="-5" dirty="0"/>
              <a:t>670 feet tall with </a:t>
            </a:r>
            <a:r>
              <a:rPr sz="2400" dirty="0"/>
              <a:t>a </a:t>
            </a:r>
            <a:r>
              <a:rPr sz="2400" spc="-5" dirty="0"/>
              <a:t>price </a:t>
            </a:r>
            <a:r>
              <a:rPr sz="2400" dirty="0"/>
              <a:t>tag </a:t>
            </a:r>
            <a:r>
              <a:rPr sz="2400" spc="-5" dirty="0"/>
              <a:t>of$817 million</a:t>
            </a:r>
            <a:r>
              <a:rPr sz="2400" spc="-85" dirty="0"/>
              <a:t> </a:t>
            </a:r>
            <a:r>
              <a:rPr sz="2400" spc="-5" dirty="0"/>
              <a:t>dollars.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12648" y="1621536"/>
            <a:ext cx="8153400" cy="445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328" y="289455"/>
            <a:ext cx="582687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Cable </a:t>
            </a:r>
            <a:r>
              <a:rPr sz="4400" spc="-30" dirty="0" smtClean="0"/>
              <a:t>Stayed</a:t>
            </a:r>
            <a:r>
              <a:rPr lang="en-US" sz="4400" spc="-30" dirty="0" smtClean="0"/>
              <a:t> </a:t>
            </a:r>
            <a:r>
              <a:rPr sz="4400" spc="-5" dirty="0" smtClean="0"/>
              <a:t>Bridges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692" y="1622501"/>
            <a:ext cx="7513320" cy="1353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Caladea"/>
                <a:cs typeface="Caladea"/>
              </a:rPr>
              <a:t>A </a:t>
            </a:r>
            <a:r>
              <a:rPr sz="2900" spc="-10" dirty="0">
                <a:latin typeface="Caladea"/>
                <a:cs typeface="Caladea"/>
              </a:rPr>
              <a:t>cable-stayed </a:t>
            </a:r>
            <a:r>
              <a:rPr sz="2900" spc="-5" dirty="0">
                <a:latin typeface="Caladea"/>
                <a:cs typeface="Caladea"/>
              </a:rPr>
              <a:t>bridge </a:t>
            </a:r>
            <a:r>
              <a:rPr sz="2900" dirty="0">
                <a:latin typeface="Caladea"/>
                <a:cs typeface="Caladea"/>
              </a:rPr>
              <a:t>has </a:t>
            </a:r>
            <a:r>
              <a:rPr sz="2900" spc="-5" dirty="0">
                <a:latin typeface="Caladea"/>
                <a:cs typeface="Caladea"/>
              </a:rPr>
              <a:t>one </a:t>
            </a:r>
            <a:r>
              <a:rPr sz="2900" dirty="0">
                <a:latin typeface="Caladea"/>
                <a:cs typeface="Caladea"/>
              </a:rPr>
              <a:t>or </a:t>
            </a:r>
            <a:r>
              <a:rPr sz="2900" spc="-15" dirty="0">
                <a:latin typeface="Caladea"/>
                <a:cs typeface="Caladea"/>
              </a:rPr>
              <a:t>more towers  </a:t>
            </a:r>
            <a:r>
              <a:rPr sz="2900" spc="-5" dirty="0">
                <a:latin typeface="Caladea"/>
                <a:cs typeface="Caladea"/>
              </a:rPr>
              <a:t>(or </a:t>
            </a:r>
            <a:r>
              <a:rPr sz="2900" spc="-15" dirty="0">
                <a:latin typeface="Caladea"/>
                <a:cs typeface="Caladea"/>
              </a:rPr>
              <a:t>pylons), from </a:t>
            </a:r>
            <a:r>
              <a:rPr sz="2900" spc="-10" dirty="0">
                <a:latin typeface="Caladea"/>
                <a:cs typeface="Caladea"/>
              </a:rPr>
              <a:t>which </a:t>
            </a:r>
            <a:r>
              <a:rPr sz="2900" dirty="0">
                <a:latin typeface="Caladea"/>
                <a:cs typeface="Caladea"/>
              </a:rPr>
              <a:t>cables support </a:t>
            </a:r>
            <a:r>
              <a:rPr sz="2900" spc="-5" dirty="0">
                <a:latin typeface="Caladea"/>
                <a:cs typeface="Caladea"/>
              </a:rPr>
              <a:t>the  bridge </a:t>
            </a:r>
            <a:r>
              <a:rPr sz="2900" dirty="0">
                <a:latin typeface="Caladea"/>
                <a:cs typeface="Caladea"/>
              </a:rPr>
              <a:t>deck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200" y="1524000"/>
            <a:ext cx="5334000" cy="2464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4429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29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History</a:t>
            </a:r>
            <a:r>
              <a:rPr sz="4400" b="1" u="heavy" spc="-23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Arial"/>
                <a:cs typeface="Arial"/>
              </a:rPr>
              <a:t>(cont’d)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292" y="4253864"/>
            <a:ext cx="7978140" cy="13176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marR="3048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57505" algn="l"/>
                <a:tab pos="358140" algn="l"/>
                <a:tab pos="7167880" algn="l"/>
              </a:tabLst>
            </a:pPr>
            <a:r>
              <a:rPr sz="2800" spc="-33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800" spc="-70" dirty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sz="2800" spc="-175" dirty="0">
                <a:latin typeface="Times New Roman" pitchFamily="18" charset="0"/>
                <a:cs typeface="Times New Roman" pitchFamily="18" charset="0"/>
              </a:rPr>
              <a:t>complex </a:t>
            </a:r>
            <a:r>
              <a:rPr sz="2800" spc="-110" dirty="0">
                <a:latin typeface="Times New Roman" pitchFamily="18" charset="0"/>
                <a:cs typeface="Times New Roman" pitchFamily="18" charset="0"/>
              </a:rPr>
              <a:t>bridges 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built </a:t>
            </a:r>
            <a:r>
              <a:rPr sz="2800" spc="-135" dirty="0">
                <a:latin typeface="Times New Roman" pitchFamily="18" charset="0"/>
                <a:cs typeface="Times New Roman" pitchFamily="18" charset="0"/>
              </a:rPr>
              <a:t>were </a:t>
            </a:r>
            <a:r>
              <a:rPr sz="2800" spc="-170" dirty="0">
                <a:latin typeface="Times New Roman" pitchFamily="18" charset="0"/>
                <a:cs typeface="Times New Roman" pitchFamily="18" charset="0"/>
              </a:rPr>
              <a:t>done </a:t>
            </a:r>
            <a:r>
              <a:rPr sz="2800" spc="-80" dirty="0">
                <a:latin typeface="Times New Roman" pitchFamily="18" charset="0"/>
                <a:cs typeface="Times New Roman" pitchFamily="18" charset="0"/>
              </a:rPr>
              <a:t>by </a:t>
            </a:r>
            <a:r>
              <a:rPr sz="2800" spc="-175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800" spc="-170" dirty="0">
                <a:latin typeface="Times New Roman" pitchFamily="18" charset="0"/>
                <a:cs typeface="Times New Roman" pitchFamily="18" charset="0"/>
              </a:rPr>
              <a:t>ancient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60" dirty="0">
                <a:latin typeface="Times New Roman" pitchFamily="18" charset="0"/>
                <a:cs typeface="Times New Roman" pitchFamily="18" charset="0"/>
              </a:rPr>
              <a:t>Gr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800" spc="-270" dirty="0">
                <a:latin typeface="Times New Roman" pitchFamily="18" charset="0"/>
                <a:cs typeface="Times New Roman" pitchFamily="18" charset="0"/>
              </a:rPr>
              <a:t>eks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20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800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705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sz="2800" spc="-290" dirty="0">
                <a:latin typeface="Times New Roman" pitchFamily="18" charset="0"/>
                <a:cs typeface="Times New Roman" pitchFamily="18" charset="0"/>
              </a:rPr>
              <a:t>omans</a:t>
            </a:r>
            <a:r>
              <a:rPr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spc="-245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3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800" spc="-245" dirty="0">
                <a:latin typeface="Times New Roman" pitchFamily="18" charset="0"/>
                <a:cs typeface="Times New Roman" pitchFamily="18" charset="0"/>
              </a:rPr>
              <a:t>he</a:t>
            </a:r>
            <a:r>
              <a:rPr sz="2800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sz="2800" spc="-1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sz="2775" spc="-120" baseline="25525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sz="2775" spc="-217" baseline="2552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775" baseline="255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775" spc="-382" baseline="255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95" dirty="0">
                <a:latin typeface="Times New Roman" pitchFamily="18" charset="0"/>
                <a:cs typeface="Times New Roman" pitchFamily="18" charset="0"/>
              </a:rPr>
              <a:t>centur</a:t>
            </a:r>
            <a:r>
              <a:rPr sz="2800" spc="-165" dirty="0">
                <a:latin typeface="Times New Roman" pitchFamily="18" charset="0"/>
                <a:cs typeface="Times New Roman" pitchFamily="18" charset="0"/>
              </a:rPr>
              <a:t>y.</a:t>
            </a:r>
            <a:r>
              <a:rPr sz="28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8140" marR="30480" indent="-320040">
              <a:lnSpc>
                <a:spcPct val="100000"/>
              </a:lnSpc>
              <a:spcBef>
                <a:spcPts val="9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57505" algn="l"/>
                <a:tab pos="358140" algn="l"/>
                <a:tab pos="7167880" algn="l"/>
              </a:tabLst>
            </a:pPr>
            <a:r>
              <a:rPr sz="2800" spc="-345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sz="2800" spc="-28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sz="2800" spc="-220" smtClean="0">
                <a:latin typeface="Times New Roman" pitchFamily="18" charset="0"/>
                <a:cs typeface="Times New Roman" pitchFamily="18" charset="0"/>
              </a:rPr>
              <a:t>me  </a:t>
            </a:r>
            <a:r>
              <a:rPr sz="2800" spc="-5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800" spc="-229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sz="2800" spc="-5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800" spc="-105" dirty="0">
                <a:latin typeface="Times New Roman" pitchFamily="18" charset="0"/>
                <a:cs typeface="Times New Roman" pitchFamily="18" charset="0"/>
              </a:rPr>
              <a:t>still</a:t>
            </a:r>
            <a:r>
              <a:rPr sz="2800" spc="-19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spc="-155" dirty="0">
                <a:latin typeface="Times New Roman" pitchFamily="18" charset="0"/>
                <a:cs typeface="Times New Roman" pitchFamily="18" charset="0"/>
              </a:rPr>
              <a:t>standing!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154635"/>
            <a:ext cx="7995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 </a:t>
            </a:r>
            <a:r>
              <a:rPr sz="2400" spc="-5" dirty="0"/>
              <a:t>Millau </a:t>
            </a:r>
            <a:r>
              <a:rPr sz="2400" dirty="0"/>
              <a:t>Viaduct </a:t>
            </a:r>
            <a:r>
              <a:rPr sz="2400" spc="-5" dirty="0"/>
              <a:t>(“le Viaduc </a:t>
            </a:r>
            <a:r>
              <a:rPr sz="2400" spc="5" dirty="0"/>
              <a:t>de </a:t>
            </a:r>
            <a:r>
              <a:rPr sz="2400" spc="-35" dirty="0"/>
              <a:t>Millau”, </a:t>
            </a:r>
            <a:r>
              <a:rPr sz="2400" spc="-5" dirty="0"/>
              <a:t>in </a:t>
            </a:r>
            <a:r>
              <a:rPr sz="2400" spc="-20" dirty="0"/>
              <a:t>French) </a:t>
            </a:r>
            <a:r>
              <a:rPr sz="2400" dirty="0"/>
              <a:t>spans  </a:t>
            </a:r>
            <a:r>
              <a:rPr sz="2400" spc="-5" dirty="0"/>
              <a:t>the </a:t>
            </a:r>
            <a:r>
              <a:rPr sz="2400" spc="-25" dirty="0"/>
              <a:t>River </a:t>
            </a:r>
            <a:r>
              <a:rPr sz="2400" spc="-55" dirty="0"/>
              <a:t>Tarn </a:t>
            </a:r>
            <a:r>
              <a:rPr sz="2400" spc="-15" dirty="0"/>
              <a:t>valley </a:t>
            </a:r>
            <a:r>
              <a:rPr sz="2400" spc="-5" dirty="0"/>
              <a:t>near the </a:t>
            </a:r>
            <a:r>
              <a:rPr sz="2400" spc="-15" dirty="0"/>
              <a:t>medieval town </a:t>
            </a:r>
            <a:r>
              <a:rPr sz="2400" spc="-5" dirty="0"/>
              <a:t>of Millau </a:t>
            </a:r>
            <a:r>
              <a:rPr sz="2400" spc="-10" dirty="0"/>
              <a:t>in  </a:t>
            </a:r>
            <a:r>
              <a:rPr sz="2400" spc="-5" dirty="0"/>
              <a:t>southern</a:t>
            </a:r>
            <a:r>
              <a:rPr sz="2400" spc="5" dirty="0"/>
              <a:t> </a:t>
            </a:r>
            <a:r>
              <a:rPr sz="2400" spc="-20" dirty="0"/>
              <a:t>France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38200" y="1752600"/>
            <a:ext cx="7239000" cy="4792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7800" y="1524000"/>
            <a:ext cx="6477000" cy="485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258267"/>
            <a:ext cx="7996555" cy="90170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3410"/>
              </a:lnSpc>
              <a:spcBef>
                <a:spcPts val="275"/>
              </a:spcBef>
              <a:tabLst>
                <a:tab pos="2355215" algn="l"/>
                <a:tab pos="6769100" algn="l"/>
              </a:tabLst>
            </a:pPr>
            <a:r>
              <a:rPr sz="2900" dirty="0"/>
              <a:t>Na</a:t>
            </a:r>
            <a:r>
              <a:rPr sz="2900" spc="-15" dirty="0"/>
              <a:t>n</a:t>
            </a:r>
            <a:r>
              <a:rPr sz="2900" spc="-5" dirty="0"/>
              <a:t>p</a:t>
            </a:r>
            <a:r>
              <a:rPr sz="2900" dirty="0"/>
              <a:t>u </a:t>
            </a:r>
            <a:r>
              <a:rPr sz="2900" spc="-290" dirty="0"/>
              <a:t> </a:t>
            </a:r>
            <a:r>
              <a:rPr sz="2900" spc="-5" dirty="0"/>
              <a:t>B</a:t>
            </a:r>
            <a:r>
              <a:rPr sz="2900" spc="-20" dirty="0"/>
              <a:t>r</a:t>
            </a:r>
            <a:r>
              <a:rPr sz="2900" dirty="0"/>
              <a:t>i</a:t>
            </a:r>
            <a:r>
              <a:rPr sz="2900" spc="-10" dirty="0"/>
              <a:t>d</a:t>
            </a:r>
            <a:r>
              <a:rPr sz="2900" spc="-5" dirty="0"/>
              <a:t>g</a:t>
            </a:r>
            <a:r>
              <a:rPr sz="2900" dirty="0"/>
              <a:t>e	</a:t>
            </a:r>
            <a:r>
              <a:rPr sz="2900" spc="-50" dirty="0"/>
              <a:t>w</a:t>
            </a:r>
            <a:r>
              <a:rPr sz="2900" spc="-5" dirty="0"/>
              <a:t>a</a:t>
            </a:r>
            <a:r>
              <a:rPr sz="2900" dirty="0"/>
              <a:t>s </a:t>
            </a:r>
            <a:r>
              <a:rPr sz="2900" spc="-300" dirty="0"/>
              <a:t> </a:t>
            </a:r>
            <a:r>
              <a:rPr sz="2900" spc="-5" dirty="0"/>
              <a:t>ma</a:t>
            </a:r>
            <a:r>
              <a:rPr sz="2900" spc="-15" dirty="0"/>
              <a:t>d</a:t>
            </a:r>
            <a:r>
              <a:rPr sz="2900" dirty="0"/>
              <a:t>e </a:t>
            </a:r>
            <a:r>
              <a:rPr sz="2900" spc="-280" dirty="0"/>
              <a:t> </a:t>
            </a:r>
            <a:r>
              <a:rPr sz="2900" spc="-25" dirty="0"/>
              <a:t>t</a:t>
            </a:r>
            <a:r>
              <a:rPr sz="2900" dirty="0"/>
              <a:t>o </a:t>
            </a:r>
            <a:r>
              <a:rPr sz="2900" spc="-290" dirty="0"/>
              <a:t> </a:t>
            </a:r>
            <a:r>
              <a:rPr sz="2900" dirty="0"/>
              <a:t>m</a:t>
            </a:r>
            <a:r>
              <a:rPr sz="2900" spc="-10" dirty="0"/>
              <a:t>i</a:t>
            </a:r>
            <a:r>
              <a:rPr sz="2900" spc="-5" dirty="0"/>
              <a:t>ni</a:t>
            </a:r>
            <a:r>
              <a:rPr sz="2900" spc="-20" dirty="0"/>
              <a:t>m</a:t>
            </a:r>
            <a:r>
              <a:rPr sz="2900" dirty="0"/>
              <a:t>ize </a:t>
            </a:r>
            <a:r>
              <a:rPr sz="2900" spc="-300" dirty="0"/>
              <a:t> </a:t>
            </a:r>
            <a:r>
              <a:rPr sz="2900" spc="-5" dirty="0"/>
              <a:t>th</a:t>
            </a:r>
            <a:r>
              <a:rPr sz="2900" dirty="0"/>
              <a:t>e	</a:t>
            </a:r>
            <a:r>
              <a:rPr sz="2900" spc="-5" dirty="0"/>
              <a:t>am</a:t>
            </a:r>
            <a:r>
              <a:rPr sz="2900" spc="-30" dirty="0"/>
              <a:t>o</a:t>
            </a:r>
            <a:r>
              <a:rPr sz="2900" spc="-5" dirty="0"/>
              <a:t>unt  of land used </a:t>
            </a:r>
            <a:r>
              <a:rPr sz="2900" spc="-25" dirty="0"/>
              <a:t>by </a:t>
            </a:r>
            <a:r>
              <a:rPr sz="2900" spc="-5" dirty="0"/>
              <a:t>the bridge</a:t>
            </a:r>
            <a:r>
              <a:rPr sz="2900" spc="10" dirty="0"/>
              <a:t> </a:t>
            </a:r>
            <a:r>
              <a:rPr sz="2900" spc="-5" dirty="0"/>
              <a:t>approach</a:t>
            </a:r>
            <a:endParaRPr sz="29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60933"/>
            <a:ext cx="4185108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 smtClean="0"/>
              <a:t>Truss</a:t>
            </a:r>
            <a:r>
              <a:rPr lang="en-US" sz="4400" spc="-30" dirty="0" smtClean="0"/>
              <a:t> </a:t>
            </a:r>
            <a:r>
              <a:rPr sz="4400" spc="-5" dirty="0" smtClean="0"/>
              <a:t>Bridges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692" y="1622501"/>
            <a:ext cx="7997190" cy="267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Caladea"/>
                <a:cs typeface="Caladea"/>
              </a:rPr>
              <a:t>The </a:t>
            </a:r>
            <a:r>
              <a:rPr sz="2900" spc="-5" dirty="0">
                <a:latin typeface="Caladea"/>
                <a:cs typeface="Caladea"/>
              </a:rPr>
              <a:t>basic truss design consists of </a:t>
            </a:r>
            <a:r>
              <a:rPr sz="2900" spc="-10" dirty="0">
                <a:latin typeface="Caladea"/>
                <a:cs typeface="Caladea"/>
              </a:rPr>
              <a:t>three </a:t>
            </a:r>
            <a:r>
              <a:rPr sz="2900" spc="-5" dirty="0">
                <a:latin typeface="Caladea"/>
                <a:cs typeface="Caladea"/>
              </a:rPr>
              <a:t>basic  components: the piers, the </a:t>
            </a:r>
            <a:r>
              <a:rPr sz="2900" spc="-10" dirty="0">
                <a:latin typeface="Caladea"/>
                <a:cs typeface="Caladea"/>
              </a:rPr>
              <a:t>chords </a:t>
            </a:r>
            <a:r>
              <a:rPr sz="2900" spc="-5" dirty="0">
                <a:latin typeface="Caladea"/>
                <a:cs typeface="Caladea"/>
              </a:rPr>
              <a:t>and </a:t>
            </a:r>
            <a:r>
              <a:rPr sz="2900" spc="5" dirty="0">
                <a:latin typeface="Caladea"/>
                <a:cs typeface="Caladea"/>
              </a:rPr>
              <a:t>the  </a:t>
            </a:r>
            <a:r>
              <a:rPr sz="2900" spc="-5" dirty="0">
                <a:latin typeface="Caladea"/>
                <a:cs typeface="Caladea"/>
              </a:rPr>
              <a:t>diagonal </a:t>
            </a:r>
            <a:r>
              <a:rPr sz="2900" spc="-10" dirty="0">
                <a:latin typeface="Caladea"/>
                <a:cs typeface="Caladea"/>
              </a:rPr>
              <a:t>"webs" </a:t>
            </a:r>
            <a:r>
              <a:rPr sz="2900" spc="-5" dirty="0">
                <a:latin typeface="Caladea"/>
                <a:cs typeface="Caladea"/>
              </a:rPr>
              <a:t>that </a:t>
            </a:r>
            <a:r>
              <a:rPr sz="2900" spc="-35" dirty="0">
                <a:latin typeface="Caladea"/>
                <a:cs typeface="Caladea"/>
              </a:rPr>
              <a:t>give </a:t>
            </a:r>
            <a:r>
              <a:rPr sz="2900" dirty="0">
                <a:latin typeface="Caladea"/>
                <a:cs typeface="Caladea"/>
              </a:rPr>
              <a:t>the </a:t>
            </a:r>
            <a:r>
              <a:rPr sz="2900" spc="-5" dirty="0">
                <a:latin typeface="Caladea"/>
                <a:cs typeface="Caladea"/>
              </a:rPr>
              <a:t>truss </a:t>
            </a:r>
            <a:r>
              <a:rPr sz="2900" dirty="0">
                <a:latin typeface="Caladea"/>
                <a:cs typeface="Caladea"/>
              </a:rPr>
              <a:t>its  </a:t>
            </a:r>
            <a:r>
              <a:rPr sz="2900" spc="-15" dirty="0">
                <a:latin typeface="Caladea"/>
                <a:cs typeface="Caladea"/>
              </a:rPr>
              <a:t>distinctive, </a:t>
            </a:r>
            <a:r>
              <a:rPr sz="2900" spc="-5" dirty="0">
                <a:latin typeface="Caladea"/>
                <a:cs typeface="Caladea"/>
              </a:rPr>
              <a:t>triangular-webbed </a:t>
            </a:r>
            <a:r>
              <a:rPr sz="2900" spc="-10" dirty="0">
                <a:latin typeface="Caladea"/>
                <a:cs typeface="Caladea"/>
              </a:rPr>
              <a:t>appearance. </a:t>
            </a:r>
            <a:r>
              <a:rPr sz="2900" spc="-20" dirty="0">
                <a:latin typeface="Caladea"/>
                <a:cs typeface="Caladea"/>
              </a:rPr>
              <a:t>More  </a:t>
            </a:r>
            <a:r>
              <a:rPr sz="2900" spc="-10" dirty="0">
                <a:latin typeface="Caladea"/>
                <a:cs typeface="Caladea"/>
              </a:rPr>
              <a:t>elaborate </a:t>
            </a:r>
            <a:r>
              <a:rPr sz="2900" spc="-5" dirty="0">
                <a:latin typeface="Caladea"/>
                <a:cs typeface="Caladea"/>
              </a:rPr>
              <a:t>truss bridges </a:t>
            </a:r>
            <a:r>
              <a:rPr sz="2900" spc="-25" dirty="0">
                <a:latin typeface="Caladea"/>
                <a:cs typeface="Caladea"/>
              </a:rPr>
              <a:t>may </a:t>
            </a:r>
            <a:r>
              <a:rPr sz="2900" spc="-5" dirty="0">
                <a:latin typeface="Caladea"/>
                <a:cs typeface="Caladea"/>
              </a:rPr>
              <a:t>also sport </a:t>
            </a:r>
            <a:r>
              <a:rPr sz="2900" dirty="0">
                <a:latin typeface="Caladea"/>
                <a:cs typeface="Caladea"/>
              </a:rPr>
              <a:t>struts,  </a:t>
            </a:r>
            <a:r>
              <a:rPr sz="2900" spc="-35" dirty="0">
                <a:latin typeface="Caladea"/>
                <a:cs typeface="Caladea"/>
              </a:rPr>
              <a:t>sway </a:t>
            </a:r>
            <a:r>
              <a:rPr sz="2900" spc="-15" dirty="0">
                <a:latin typeface="Caladea"/>
                <a:cs typeface="Caladea"/>
              </a:rPr>
              <a:t>bracing </a:t>
            </a:r>
            <a:r>
              <a:rPr sz="2900" spc="-5" dirty="0">
                <a:latin typeface="Caladea"/>
                <a:cs typeface="Caladea"/>
              </a:rPr>
              <a:t>and wind</a:t>
            </a:r>
            <a:r>
              <a:rPr sz="2900" spc="20" dirty="0">
                <a:latin typeface="Caladea"/>
                <a:cs typeface="Caladea"/>
              </a:rPr>
              <a:t> </a:t>
            </a:r>
            <a:r>
              <a:rPr sz="2900" spc="-15" dirty="0">
                <a:latin typeface="Caladea"/>
                <a:cs typeface="Caladea"/>
              </a:rPr>
              <a:t>bracing</a:t>
            </a:r>
            <a:endParaRPr sz="29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41503"/>
            <a:ext cx="8073390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adea"/>
                <a:cs typeface="Caladea"/>
              </a:rPr>
              <a:t>The</a:t>
            </a:r>
            <a:r>
              <a:rPr sz="3200" spc="690" dirty="0">
                <a:latin typeface="Caladea"/>
                <a:cs typeface="Caladea"/>
              </a:rPr>
              <a:t> </a:t>
            </a:r>
            <a:r>
              <a:rPr sz="3200" dirty="0">
                <a:latin typeface="Caladea"/>
                <a:cs typeface="Caladea"/>
              </a:rPr>
              <a:t>design of </a:t>
            </a:r>
            <a:r>
              <a:rPr sz="3200" spc="-5" dirty="0">
                <a:latin typeface="Caladea"/>
                <a:cs typeface="Caladea"/>
              </a:rPr>
              <a:t>the  </a:t>
            </a:r>
            <a:r>
              <a:rPr sz="3200" dirty="0">
                <a:latin typeface="Caladea"/>
                <a:cs typeface="Caladea"/>
              </a:rPr>
              <a:t>Bollman </a:t>
            </a:r>
            <a:r>
              <a:rPr sz="3200" spc="-25" dirty="0">
                <a:latin typeface="Caladea"/>
                <a:cs typeface="Caladea"/>
              </a:rPr>
              <a:t>Truss </a:t>
            </a:r>
            <a:r>
              <a:rPr sz="3200" spc="-5" dirty="0">
                <a:latin typeface="Caladea"/>
                <a:cs typeface="Caladea"/>
              </a:rPr>
              <a:t>Bridge-  </a:t>
            </a:r>
            <a:r>
              <a:rPr sz="3200" spc="-10" dirty="0">
                <a:latin typeface="Caladea"/>
                <a:cs typeface="Caladea"/>
              </a:rPr>
              <a:t>patented </a:t>
            </a:r>
            <a:r>
              <a:rPr sz="3200" spc="-5" dirty="0">
                <a:latin typeface="Caladea"/>
                <a:cs typeface="Caladea"/>
              </a:rPr>
              <a:t>in 1852 and </a:t>
            </a:r>
            <a:r>
              <a:rPr sz="3200" dirty="0">
                <a:latin typeface="Caladea"/>
                <a:cs typeface="Caladea"/>
              </a:rPr>
              <a:t>one of </a:t>
            </a:r>
            <a:r>
              <a:rPr sz="3200" spc="-5" dirty="0">
                <a:latin typeface="Caladea"/>
                <a:cs typeface="Caladea"/>
              </a:rPr>
              <a:t>the </a:t>
            </a:r>
            <a:r>
              <a:rPr sz="3200" dirty="0">
                <a:latin typeface="Caladea"/>
                <a:cs typeface="Caladea"/>
              </a:rPr>
              <a:t>first </a:t>
            </a:r>
            <a:r>
              <a:rPr sz="3200" spc="-15" dirty="0">
                <a:latin typeface="Caladea"/>
                <a:cs typeface="Caladea"/>
              </a:rPr>
              <a:t>to </a:t>
            </a:r>
            <a:r>
              <a:rPr sz="3200" spc="-5" dirty="0">
                <a:latin typeface="Caladea"/>
                <a:cs typeface="Caladea"/>
              </a:rPr>
              <a:t>use </a:t>
            </a:r>
            <a:r>
              <a:rPr sz="3200" spc="690" dirty="0">
                <a:latin typeface="Caladea"/>
                <a:cs typeface="Caladea"/>
              </a:rPr>
              <a:t> </a:t>
            </a:r>
            <a:r>
              <a:rPr sz="3200" spc="-15" dirty="0">
                <a:latin typeface="Caladea"/>
                <a:cs typeface="Caladea"/>
              </a:rPr>
              <a:t>iron </a:t>
            </a:r>
            <a:r>
              <a:rPr sz="3200" spc="-30" dirty="0">
                <a:latin typeface="Caladea"/>
                <a:cs typeface="Caladea"/>
              </a:rPr>
              <a:t>exclusively </a:t>
            </a:r>
            <a:r>
              <a:rPr sz="3200" spc="-5" dirty="0">
                <a:latin typeface="Caladea"/>
                <a:cs typeface="Caladea"/>
              </a:rPr>
              <a:t>in</a:t>
            </a:r>
            <a:r>
              <a:rPr sz="3200" spc="690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all  </a:t>
            </a:r>
            <a:r>
              <a:rPr sz="3200" dirty="0">
                <a:latin typeface="Caladea"/>
                <a:cs typeface="Caladea"/>
              </a:rPr>
              <a:t>essential </a:t>
            </a:r>
            <a:r>
              <a:rPr sz="3200" spc="-10" dirty="0">
                <a:latin typeface="Caladea"/>
                <a:cs typeface="Caladea"/>
              </a:rPr>
              <a:t>structural  </a:t>
            </a:r>
            <a:r>
              <a:rPr sz="3200" spc="-5" dirty="0">
                <a:latin typeface="Caladea"/>
                <a:cs typeface="Caladea"/>
              </a:rPr>
              <a:t>elements-was critical </a:t>
            </a:r>
            <a:r>
              <a:rPr sz="3200" dirty="0">
                <a:latin typeface="Caladea"/>
                <a:cs typeface="Caladea"/>
              </a:rPr>
              <a:t>in </a:t>
            </a:r>
            <a:r>
              <a:rPr sz="3200" spc="-5" dirty="0">
                <a:latin typeface="Caladea"/>
                <a:cs typeface="Caladea"/>
              </a:rPr>
              <a:t>the </a:t>
            </a:r>
            <a:r>
              <a:rPr sz="3200" spc="-15" dirty="0">
                <a:latin typeface="Caladea"/>
                <a:cs typeface="Caladea"/>
              </a:rPr>
              <a:t>rapid </a:t>
            </a:r>
            <a:r>
              <a:rPr sz="3200" spc="-10" dirty="0">
                <a:latin typeface="Caladea"/>
                <a:cs typeface="Caladea"/>
              </a:rPr>
              <a:t>expansion  </a:t>
            </a:r>
            <a:r>
              <a:rPr sz="3200" dirty="0">
                <a:latin typeface="Caladea"/>
                <a:cs typeface="Caladea"/>
              </a:rPr>
              <a:t>of </a:t>
            </a:r>
            <a:r>
              <a:rPr sz="3200" spc="-5" dirty="0">
                <a:latin typeface="Caladea"/>
                <a:cs typeface="Caladea"/>
              </a:rPr>
              <a:t>American </a:t>
            </a:r>
            <a:r>
              <a:rPr sz="3200" spc="-20" dirty="0">
                <a:latin typeface="Caladea"/>
                <a:cs typeface="Caladea"/>
              </a:rPr>
              <a:t>railroads </a:t>
            </a:r>
            <a:r>
              <a:rPr sz="3200" spc="-5" dirty="0">
                <a:latin typeface="Caladea"/>
                <a:cs typeface="Caladea"/>
              </a:rPr>
              <a:t>in the </a:t>
            </a:r>
            <a:r>
              <a:rPr sz="3200" dirty="0">
                <a:latin typeface="Caladea"/>
                <a:cs typeface="Caladea"/>
              </a:rPr>
              <a:t>19th</a:t>
            </a:r>
            <a:r>
              <a:rPr sz="3200" spc="50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century</a:t>
            </a:r>
            <a:endParaRPr sz="3200">
              <a:latin typeface="Caladea"/>
              <a:cs typeface="Calad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71600" y="2743200"/>
            <a:ext cx="5791200" cy="3852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0"/>
            <a:ext cx="80733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The</a:t>
            </a:r>
            <a:r>
              <a:rPr sz="3200" spc="690" dirty="0"/>
              <a:t> </a:t>
            </a:r>
            <a:r>
              <a:rPr sz="3200" spc="-5" dirty="0"/>
              <a:t>Bridge  </a:t>
            </a:r>
            <a:r>
              <a:rPr sz="3200" dirty="0"/>
              <a:t>on </a:t>
            </a:r>
            <a:r>
              <a:rPr sz="3200" spc="-5" dirty="0"/>
              <a:t>the </a:t>
            </a:r>
            <a:r>
              <a:rPr sz="3200" spc="-30" dirty="0"/>
              <a:t>River  </a:t>
            </a:r>
            <a:r>
              <a:rPr sz="3200" spc="-60" dirty="0"/>
              <a:t>Kwai </a:t>
            </a:r>
            <a:r>
              <a:rPr sz="3200" spc="-5" dirty="0"/>
              <a:t>is </a:t>
            </a:r>
            <a:r>
              <a:rPr sz="3200" dirty="0"/>
              <a:t>a 1957  </a:t>
            </a:r>
            <a:r>
              <a:rPr sz="3200" spc="-5" dirty="0"/>
              <a:t>British-American </a:t>
            </a:r>
            <a:r>
              <a:rPr sz="3200" spc="-45" dirty="0"/>
              <a:t>World </a:t>
            </a:r>
            <a:r>
              <a:rPr sz="3200" spc="-50" dirty="0"/>
              <a:t>War </a:t>
            </a:r>
            <a:r>
              <a:rPr sz="3200" dirty="0"/>
              <a:t>II </a:t>
            </a:r>
            <a:r>
              <a:rPr sz="3200" spc="-5" dirty="0"/>
              <a:t>film. The </a:t>
            </a:r>
            <a:r>
              <a:rPr sz="3200" dirty="0"/>
              <a:t>film  </a:t>
            </a:r>
            <a:r>
              <a:rPr sz="3200" spc="-5" dirty="0"/>
              <a:t>is</a:t>
            </a:r>
            <a:r>
              <a:rPr sz="3200" spc="315" dirty="0"/>
              <a:t> </a:t>
            </a:r>
            <a:r>
              <a:rPr sz="3200" spc="-5" dirty="0"/>
              <a:t>based</a:t>
            </a:r>
            <a:r>
              <a:rPr sz="3200" spc="315" dirty="0"/>
              <a:t> </a:t>
            </a:r>
            <a:r>
              <a:rPr sz="3200" dirty="0"/>
              <a:t>in</a:t>
            </a:r>
            <a:r>
              <a:rPr sz="3200" spc="310" dirty="0"/>
              <a:t> </a:t>
            </a:r>
            <a:r>
              <a:rPr sz="3200" spc="-5" dirty="0"/>
              <a:t>Japan</a:t>
            </a:r>
            <a:r>
              <a:rPr sz="3200" spc="325" dirty="0"/>
              <a:t> </a:t>
            </a:r>
            <a:r>
              <a:rPr sz="3200" dirty="0"/>
              <a:t>but</a:t>
            </a:r>
            <a:r>
              <a:rPr sz="3200" spc="300" dirty="0"/>
              <a:t> </a:t>
            </a:r>
            <a:r>
              <a:rPr sz="3200" spc="-5" dirty="0"/>
              <a:t>the</a:t>
            </a:r>
            <a:r>
              <a:rPr sz="3200" spc="325" dirty="0"/>
              <a:t> </a:t>
            </a:r>
            <a:r>
              <a:rPr sz="3200" spc="-5" dirty="0"/>
              <a:t>bridge</a:t>
            </a:r>
            <a:r>
              <a:rPr sz="3200" spc="320" dirty="0"/>
              <a:t> </a:t>
            </a:r>
            <a:r>
              <a:rPr sz="3200" spc="-5" dirty="0"/>
              <a:t>is</a:t>
            </a:r>
            <a:r>
              <a:rPr sz="3200" spc="315" dirty="0"/>
              <a:t> </a:t>
            </a:r>
            <a:r>
              <a:rPr sz="3200" spc="-15" dirty="0"/>
              <a:t>actually</a:t>
            </a:r>
            <a:r>
              <a:rPr sz="3200" spc="330" dirty="0"/>
              <a:t> </a:t>
            </a:r>
            <a:r>
              <a:rPr sz="3200" spc="-5" dirty="0"/>
              <a:t>in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88340" y="1392682"/>
            <a:ext cx="156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adea"/>
                <a:cs typeface="Caladea"/>
              </a:rPr>
              <a:t>Th</a:t>
            </a:r>
            <a:r>
              <a:rPr sz="3200" spc="-15" dirty="0">
                <a:latin typeface="Caladea"/>
                <a:cs typeface="Caladea"/>
              </a:rPr>
              <a:t>a</a:t>
            </a:r>
            <a:r>
              <a:rPr sz="3200" dirty="0">
                <a:latin typeface="Caladea"/>
                <a:cs typeface="Caladea"/>
              </a:rPr>
              <a:t>il</a:t>
            </a:r>
            <a:r>
              <a:rPr sz="3200" spc="-10" dirty="0">
                <a:latin typeface="Caladea"/>
                <a:cs typeface="Caladea"/>
              </a:rPr>
              <a:t>a</a:t>
            </a:r>
            <a:r>
              <a:rPr sz="3200" spc="-5" dirty="0">
                <a:latin typeface="Caladea"/>
                <a:cs typeface="Caladea"/>
              </a:rPr>
              <a:t>nd</a:t>
            </a:r>
            <a:endParaRPr sz="3200">
              <a:latin typeface="Caladea"/>
              <a:cs typeface="Calade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988820"/>
            <a:ext cx="5477256" cy="410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60933"/>
            <a:ext cx="4489908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 smtClean="0"/>
              <a:t>Beam</a:t>
            </a:r>
            <a:r>
              <a:rPr lang="en-US" sz="4400" spc="-5" dirty="0" smtClean="0"/>
              <a:t> </a:t>
            </a:r>
            <a:r>
              <a:rPr sz="4400" spc="-5" dirty="0" smtClean="0"/>
              <a:t>Bridges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691692" y="1622501"/>
            <a:ext cx="7998459" cy="1795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Caladea"/>
                <a:cs typeface="Caladea"/>
              </a:rPr>
              <a:t>A </a:t>
            </a:r>
            <a:r>
              <a:rPr sz="2900" spc="-5" dirty="0">
                <a:latin typeface="Caladea"/>
                <a:cs typeface="Caladea"/>
              </a:rPr>
              <a:t>beam bridge, sometimes </a:t>
            </a:r>
            <a:r>
              <a:rPr sz="2900" dirty="0">
                <a:latin typeface="Caladea"/>
                <a:cs typeface="Caladea"/>
              </a:rPr>
              <a:t>called a </a:t>
            </a:r>
            <a:r>
              <a:rPr sz="2900" spc="-10" dirty="0">
                <a:latin typeface="Caladea"/>
                <a:cs typeface="Caladea"/>
              </a:rPr>
              <a:t>girder </a:t>
            </a:r>
            <a:r>
              <a:rPr sz="2900" dirty="0">
                <a:latin typeface="Caladea"/>
                <a:cs typeface="Caladea"/>
              </a:rPr>
              <a:t>bridge,  </a:t>
            </a:r>
            <a:r>
              <a:rPr sz="2900" spc="-5" dirty="0">
                <a:latin typeface="Caladea"/>
                <a:cs typeface="Caladea"/>
              </a:rPr>
              <a:t>is </a:t>
            </a:r>
            <a:r>
              <a:rPr sz="2900" dirty="0">
                <a:latin typeface="Caladea"/>
                <a:cs typeface="Caladea"/>
              </a:rPr>
              <a:t>a </a:t>
            </a:r>
            <a:r>
              <a:rPr sz="2900" spc="-5" dirty="0">
                <a:latin typeface="Caladea"/>
                <a:cs typeface="Caladea"/>
              </a:rPr>
              <a:t>rigid structure that consists of </a:t>
            </a:r>
            <a:r>
              <a:rPr sz="2900" dirty="0">
                <a:latin typeface="Caladea"/>
                <a:cs typeface="Caladea"/>
              </a:rPr>
              <a:t>one  </a:t>
            </a:r>
            <a:r>
              <a:rPr sz="2900" spc="-5" dirty="0">
                <a:latin typeface="Caladea"/>
                <a:cs typeface="Caladea"/>
              </a:rPr>
              <a:t>horizontal beam supported </a:t>
            </a:r>
            <a:r>
              <a:rPr sz="2900" dirty="0">
                <a:latin typeface="Caladea"/>
                <a:cs typeface="Caladea"/>
              </a:rPr>
              <a:t>at each end, </a:t>
            </a:r>
            <a:r>
              <a:rPr sz="2900" spc="-15" dirty="0">
                <a:latin typeface="Caladea"/>
                <a:cs typeface="Caladea"/>
              </a:rPr>
              <a:t>usually  </a:t>
            </a:r>
            <a:r>
              <a:rPr sz="2900" spc="-25" dirty="0">
                <a:latin typeface="Caladea"/>
                <a:cs typeface="Caladea"/>
              </a:rPr>
              <a:t>by </a:t>
            </a:r>
            <a:r>
              <a:rPr sz="2900" spc="-5" dirty="0">
                <a:latin typeface="Caladea"/>
                <a:cs typeface="Caladea"/>
              </a:rPr>
              <a:t>some kind of pillar or</a:t>
            </a:r>
            <a:r>
              <a:rPr sz="2900" dirty="0">
                <a:latin typeface="Caladea"/>
                <a:cs typeface="Caladea"/>
              </a:rPr>
              <a:t> </a:t>
            </a:r>
            <a:r>
              <a:rPr sz="2900" spc="-60" dirty="0">
                <a:latin typeface="Caladea"/>
                <a:cs typeface="Caladea"/>
              </a:rPr>
              <a:t>pier.</a:t>
            </a:r>
            <a:endParaRPr sz="290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140" y="0"/>
            <a:ext cx="8074659" cy="1480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9100"/>
              </a:lnSpc>
              <a:spcBef>
                <a:spcPts val="135"/>
              </a:spcBef>
            </a:pPr>
            <a:r>
              <a:rPr sz="3200" spc="-5" dirty="0"/>
              <a:t>The Manchac </a:t>
            </a:r>
            <a:r>
              <a:rPr sz="3200" spc="-20" dirty="0"/>
              <a:t>swamp </a:t>
            </a:r>
            <a:r>
              <a:rPr sz="3200" spc="-5" dirty="0"/>
              <a:t>bridge in Louisiana is  the </a:t>
            </a:r>
            <a:r>
              <a:rPr sz="3200" dirty="0"/>
              <a:t>2nd </a:t>
            </a:r>
            <a:r>
              <a:rPr sz="3200" spc="-5" dirty="0"/>
              <a:t>longest in the United </a:t>
            </a:r>
            <a:r>
              <a:rPr sz="3200" spc="-10" dirty="0"/>
              <a:t>States, which  </a:t>
            </a:r>
            <a:r>
              <a:rPr sz="3200" spc="-5" dirty="0"/>
              <a:t>carries Interstate </a:t>
            </a:r>
            <a:r>
              <a:rPr sz="3200" dirty="0"/>
              <a:t>55 </a:t>
            </a:r>
            <a:r>
              <a:rPr sz="3200" spc="-15" dirty="0"/>
              <a:t>across </a:t>
            </a:r>
            <a:r>
              <a:rPr sz="3200" spc="-5" dirty="0"/>
              <a:t>the</a:t>
            </a:r>
            <a:r>
              <a:rPr sz="3200" spc="70" dirty="0"/>
              <a:t> </a:t>
            </a:r>
            <a:r>
              <a:rPr sz="3200" spc="-15" dirty="0"/>
              <a:t>swamps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990600" y="1600200"/>
            <a:ext cx="7267956" cy="426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39927"/>
            <a:ext cx="807339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adea"/>
                <a:cs typeface="Caladea"/>
              </a:rPr>
              <a:t>The</a:t>
            </a:r>
            <a:r>
              <a:rPr sz="3200" spc="690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Tianjin  </a:t>
            </a:r>
            <a:r>
              <a:rPr sz="3200" spc="-20" dirty="0">
                <a:latin typeface="Caladea"/>
                <a:cs typeface="Caladea"/>
              </a:rPr>
              <a:t>Grand </a:t>
            </a:r>
            <a:r>
              <a:rPr sz="3200" spc="-5" dirty="0">
                <a:latin typeface="Caladea"/>
                <a:cs typeface="Caladea"/>
              </a:rPr>
              <a:t>bridge  is  </a:t>
            </a:r>
            <a:r>
              <a:rPr sz="3200" dirty="0">
                <a:latin typeface="Caladea"/>
                <a:cs typeface="Caladea"/>
              </a:rPr>
              <a:t>one of </a:t>
            </a:r>
            <a:r>
              <a:rPr sz="3200" spc="-5" dirty="0">
                <a:latin typeface="Caladea"/>
                <a:cs typeface="Caladea"/>
              </a:rPr>
              <a:t>the   youngest </a:t>
            </a:r>
            <a:r>
              <a:rPr sz="3200" dirty="0">
                <a:latin typeface="Caladea"/>
                <a:cs typeface="Caladea"/>
              </a:rPr>
              <a:t>and </a:t>
            </a:r>
            <a:r>
              <a:rPr sz="3200" spc="-5" dirty="0">
                <a:latin typeface="Caladea"/>
                <a:cs typeface="Caladea"/>
              </a:rPr>
              <a:t>also the </a:t>
            </a:r>
            <a:r>
              <a:rPr sz="3200" dirty="0">
                <a:latin typeface="Caladea"/>
                <a:cs typeface="Caladea"/>
              </a:rPr>
              <a:t>second </a:t>
            </a:r>
            <a:r>
              <a:rPr sz="3200" spc="-5" dirty="0">
                <a:latin typeface="Caladea"/>
                <a:cs typeface="Caladea"/>
              </a:rPr>
              <a:t>longest </a:t>
            </a:r>
            <a:r>
              <a:rPr sz="3200" dirty="0">
                <a:latin typeface="Caladea"/>
                <a:cs typeface="Caladea"/>
              </a:rPr>
              <a:t>of </a:t>
            </a:r>
            <a:r>
              <a:rPr sz="3200" spc="-5" dirty="0">
                <a:latin typeface="Caladea"/>
                <a:cs typeface="Caladea"/>
              </a:rPr>
              <a:t>all  bridges and </a:t>
            </a:r>
            <a:r>
              <a:rPr sz="3200" dirty="0">
                <a:latin typeface="Caladea"/>
                <a:cs typeface="Caladea"/>
              </a:rPr>
              <a:t>is a sea</a:t>
            </a:r>
            <a:r>
              <a:rPr sz="3200" spc="-40" dirty="0">
                <a:latin typeface="Caladea"/>
                <a:cs typeface="Caladea"/>
              </a:rPr>
              <a:t> </a:t>
            </a:r>
            <a:r>
              <a:rPr sz="3200" spc="-5" dirty="0">
                <a:latin typeface="Caladea"/>
                <a:cs typeface="Caladea"/>
              </a:rPr>
              <a:t>link</a:t>
            </a:r>
            <a:endParaRPr sz="3200">
              <a:latin typeface="Caladea"/>
              <a:cs typeface="Calade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1981200"/>
            <a:ext cx="5993891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60933"/>
            <a:ext cx="25660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Tilt</a:t>
            </a:r>
            <a:r>
              <a:rPr sz="4400" spc="-65" dirty="0"/>
              <a:t> </a:t>
            </a:r>
            <a:r>
              <a:rPr sz="4400" spc="-5" dirty="0"/>
              <a:t>Bridge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91692" y="1622501"/>
            <a:ext cx="7997190" cy="1353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dirty="0">
                <a:latin typeface="Caladea"/>
                <a:cs typeface="Caladea"/>
              </a:rPr>
              <a:t>A </a:t>
            </a:r>
            <a:r>
              <a:rPr sz="2900" spc="-5" dirty="0">
                <a:latin typeface="Caladea"/>
                <a:cs typeface="Caladea"/>
              </a:rPr>
              <a:t>tilt bridge is </a:t>
            </a:r>
            <a:r>
              <a:rPr sz="2900" dirty="0">
                <a:latin typeface="Caladea"/>
                <a:cs typeface="Caladea"/>
              </a:rPr>
              <a:t>a </a:t>
            </a:r>
            <a:r>
              <a:rPr sz="2900" spc="-5" dirty="0">
                <a:latin typeface="Caladea"/>
                <a:cs typeface="Caladea"/>
              </a:rPr>
              <a:t>type of </a:t>
            </a:r>
            <a:r>
              <a:rPr sz="2900" spc="-20" dirty="0">
                <a:latin typeface="Caladea"/>
                <a:cs typeface="Caladea"/>
              </a:rPr>
              <a:t>moveable </a:t>
            </a:r>
            <a:r>
              <a:rPr sz="2900" spc="-5" dirty="0">
                <a:latin typeface="Caladea"/>
                <a:cs typeface="Caladea"/>
              </a:rPr>
              <a:t>bridge </a:t>
            </a:r>
            <a:r>
              <a:rPr sz="2900" spc="-15" dirty="0">
                <a:latin typeface="Caladea"/>
                <a:cs typeface="Caladea"/>
              </a:rPr>
              <a:t>which  </a:t>
            </a:r>
            <a:r>
              <a:rPr sz="2900" spc="-10" dirty="0">
                <a:latin typeface="Caladea"/>
                <a:cs typeface="Caladea"/>
              </a:rPr>
              <a:t>rotates </a:t>
            </a:r>
            <a:r>
              <a:rPr sz="2900" spc="-5" dirty="0">
                <a:latin typeface="Caladea"/>
                <a:cs typeface="Caladea"/>
              </a:rPr>
              <a:t>about </a:t>
            </a:r>
            <a:r>
              <a:rPr sz="2900" spc="-20" dirty="0">
                <a:latin typeface="Caladea"/>
                <a:cs typeface="Caladea"/>
              </a:rPr>
              <a:t>fixed </a:t>
            </a:r>
            <a:r>
              <a:rPr sz="2900" spc="-5" dirty="0">
                <a:latin typeface="Caladea"/>
                <a:cs typeface="Caladea"/>
              </a:rPr>
              <a:t>endpoints </a:t>
            </a:r>
            <a:r>
              <a:rPr sz="2900" spc="-15" dirty="0">
                <a:latin typeface="Caladea"/>
                <a:cs typeface="Caladea"/>
              </a:rPr>
              <a:t>rather </a:t>
            </a:r>
            <a:r>
              <a:rPr sz="2900" spc="-5" dirty="0">
                <a:latin typeface="Caladea"/>
                <a:cs typeface="Caladea"/>
              </a:rPr>
              <a:t>than lifting  or </a:t>
            </a:r>
            <a:r>
              <a:rPr sz="2900" spc="-5" dirty="0" smtClean="0">
                <a:latin typeface="Caladea"/>
                <a:cs typeface="Caladea"/>
              </a:rPr>
              <a:t>bending</a:t>
            </a:r>
            <a:endParaRPr sz="2900" dirty="0">
              <a:latin typeface="Caladea"/>
              <a:cs typeface="Calad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7453" rIns="0" bIns="0" rtlCol="0">
            <a:spAutoFit/>
          </a:bodyPr>
          <a:lstStyle/>
          <a:p>
            <a:pPr marL="247015" marR="5080">
              <a:lnSpc>
                <a:spcPct val="100000"/>
              </a:lnSpc>
              <a:spcBef>
                <a:spcPts val="105"/>
              </a:spcBef>
            </a:pPr>
            <a:r>
              <a:rPr sz="2900" dirty="0"/>
              <a:t>The Gateshead </a:t>
            </a:r>
            <a:r>
              <a:rPr sz="2900" spc="-5" dirty="0"/>
              <a:t>Millennium Bridge </a:t>
            </a:r>
            <a:r>
              <a:rPr sz="2900" dirty="0"/>
              <a:t>is </a:t>
            </a:r>
            <a:r>
              <a:rPr sz="2900" spc="-5" dirty="0"/>
              <a:t>the</a:t>
            </a:r>
            <a:r>
              <a:rPr sz="2900" spc="-105" dirty="0"/>
              <a:t> </a:t>
            </a:r>
            <a:r>
              <a:rPr sz="2900" spc="-15" dirty="0"/>
              <a:t>world's  </a:t>
            </a:r>
            <a:r>
              <a:rPr sz="2900" spc="-5" dirty="0"/>
              <a:t>first and </a:t>
            </a:r>
            <a:r>
              <a:rPr sz="2900" spc="-10" dirty="0"/>
              <a:t>currently </a:t>
            </a:r>
            <a:r>
              <a:rPr sz="2900" spc="-15" dirty="0"/>
              <a:t>only </a:t>
            </a:r>
            <a:r>
              <a:rPr sz="2900" spc="-5" dirty="0"/>
              <a:t>tilting</a:t>
            </a:r>
            <a:r>
              <a:rPr sz="2900" spc="-20" dirty="0"/>
              <a:t> </a:t>
            </a:r>
            <a:r>
              <a:rPr sz="2900" spc="-5" dirty="0"/>
              <a:t>bridge</a:t>
            </a:r>
            <a:endParaRPr sz="2900"/>
          </a:p>
        </p:txBody>
      </p:sp>
      <p:sp>
        <p:nvSpPr>
          <p:cNvPr id="3" name="object 3"/>
          <p:cNvSpPr/>
          <p:nvPr/>
        </p:nvSpPr>
        <p:spPr>
          <a:xfrm>
            <a:off x="3048000" y="1600200"/>
            <a:ext cx="3137916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099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Beam</a:t>
            </a:r>
            <a:r>
              <a:rPr sz="4400" b="1" u="heavy" spc="-24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4267580"/>
            <a:ext cx="772731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25" dirty="0">
                <a:latin typeface="Arial"/>
                <a:cs typeface="Arial"/>
              </a:rPr>
              <a:t>Horizontal </a:t>
            </a:r>
            <a:r>
              <a:rPr sz="2900" spc="-229" dirty="0">
                <a:latin typeface="Arial"/>
                <a:cs typeface="Arial"/>
              </a:rPr>
              <a:t>beams </a:t>
            </a:r>
            <a:r>
              <a:rPr sz="2900" spc="-125" dirty="0">
                <a:latin typeface="Arial"/>
                <a:cs typeface="Arial"/>
              </a:rPr>
              <a:t>supported </a:t>
            </a:r>
            <a:r>
              <a:rPr sz="2900" spc="-15" dirty="0">
                <a:latin typeface="Arial"/>
                <a:cs typeface="Arial"/>
              </a:rPr>
              <a:t>at </a:t>
            </a:r>
            <a:r>
              <a:rPr sz="2900" spc="-185" dirty="0">
                <a:latin typeface="Arial"/>
                <a:cs typeface="Arial"/>
              </a:rPr>
              <a:t>each </a:t>
            </a:r>
            <a:r>
              <a:rPr sz="2900" spc="-175" dirty="0">
                <a:latin typeface="Arial"/>
                <a:cs typeface="Arial"/>
              </a:rPr>
              <a:t>end </a:t>
            </a:r>
            <a:r>
              <a:rPr sz="2900" spc="-70" dirty="0">
                <a:latin typeface="Arial"/>
                <a:cs typeface="Arial"/>
              </a:rPr>
              <a:t>by </a:t>
            </a:r>
            <a:r>
              <a:rPr sz="2900" spc="-145" dirty="0">
                <a:latin typeface="Arial"/>
                <a:cs typeface="Arial"/>
              </a:rPr>
              <a:t>piers.  </a:t>
            </a:r>
            <a:r>
              <a:rPr sz="2900" spc="-335" dirty="0">
                <a:latin typeface="Arial"/>
                <a:cs typeface="Arial"/>
              </a:rPr>
              <a:t>The </a:t>
            </a:r>
            <a:r>
              <a:rPr sz="2900" spc="-130" dirty="0">
                <a:latin typeface="Arial"/>
                <a:cs typeface="Arial"/>
              </a:rPr>
              <a:t>weight </a:t>
            </a:r>
            <a:r>
              <a:rPr sz="2900" spc="-15" dirty="0">
                <a:latin typeface="Arial"/>
                <a:cs typeface="Arial"/>
              </a:rPr>
              <a:t>at </a:t>
            </a:r>
            <a:r>
              <a:rPr sz="2900" spc="-175" dirty="0">
                <a:latin typeface="Arial"/>
                <a:cs typeface="Arial"/>
              </a:rPr>
              <a:t>the </a:t>
            </a:r>
            <a:r>
              <a:rPr sz="2900" spc="-65" dirty="0">
                <a:latin typeface="Arial"/>
                <a:cs typeface="Arial"/>
              </a:rPr>
              <a:t>top </a:t>
            </a:r>
            <a:r>
              <a:rPr sz="2900" dirty="0">
                <a:latin typeface="Arial"/>
                <a:cs typeface="Arial"/>
              </a:rPr>
              <a:t>of </a:t>
            </a:r>
            <a:r>
              <a:rPr sz="2900" spc="-175" dirty="0">
                <a:latin typeface="Arial"/>
                <a:cs typeface="Arial"/>
              </a:rPr>
              <a:t>the </a:t>
            </a:r>
            <a:r>
              <a:rPr sz="2900" spc="-165" dirty="0">
                <a:latin typeface="Arial"/>
                <a:cs typeface="Arial"/>
              </a:rPr>
              <a:t>beam </a:t>
            </a:r>
            <a:r>
              <a:rPr sz="2900" spc="-305" dirty="0">
                <a:latin typeface="Arial"/>
                <a:cs typeface="Arial"/>
              </a:rPr>
              <a:t>pushes </a:t>
            </a:r>
            <a:r>
              <a:rPr sz="2900" spc="-114" dirty="0">
                <a:latin typeface="Arial"/>
                <a:cs typeface="Arial"/>
              </a:rPr>
              <a:t>straight  </a:t>
            </a:r>
            <a:r>
              <a:rPr sz="2900" spc="-190" dirty="0">
                <a:latin typeface="Arial"/>
                <a:cs typeface="Arial"/>
              </a:rPr>
              <a:t>down </a:t>
            </a:r>
            <a:r>
              <a:rPr sz="2900" spc="-175" dirty="0">
                <a:latin typeface="Arial"/>
                <a:cs typeface="Arial"/>
              </a:rPr>
              <a:t>onto the</a:t>
            </a:r>
            <a:r>
              <a:rPr sz="2900" spc="320" dirty="0">
                <a:latin typeface="Arial"/>
                <a:cs typeface="Arial"/>
              </a:rPr>
              <a:t> </a:t>
            </a:r>
            <a:r>
              <a:rPr sz="2900" spc="-145" dirty="0">
                <a:latin typeface="Arial"/>
                <a:cs typeface="Arial"/>
              </a:rPr>
              <a:t>piers.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7400" y="1600200"/>
            <a:ext cx="5334000" cy="25176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9757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35" dirty="0">
                <a:solidFill>
                  <a:srgbClr val="775F54"/>
                </a:solidFill>
                <a:latin typeface="Arial"/>
                <a:cs typeface="Arial"/>
              </a:rPr>
              <a:t>Failure </a:t>
            </a:r>
            <a:r>
              <a:rPr sz="4400" spc="-5" dirty="0">
                <a:solidFill>
                  <a:srgbClr val="775F54"/>
                </a:solidFill>
                <a:latin typeface="Arial"/>
                <a:cs typeface="Arial"/>
              </a:rPr>
              <a:t>of</a:t>
            </a:r>
            <a:r>
              <a:rPr sz="4400" spc="280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270" dirty="0">
                <a:solidFill>
                  <a:srgbClr val="775F54"/>
                </a:solidFill>
                <a:latin typeface="Arial"/>
                <a:cs typeface="Arial"/>
              </a:rPr>
              <a:t>Bridges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1833"/>
            <a:ext cx="7997190" cy="13531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85" dirty="0">
                <a:latin typeface="Arial"/>
                <a:cs typeface="Arial"/>
              </a:rPr>
              <a:t>Total </a:t>
            </a:r>
            <a:r>
              <a:rPr sz="2900" spc="-90" dirty="0">
                <a:latin typeface="Arial"/>
                <a:cs typeface="Arial"/>
              </a:rPr>
              <a:t>or </a:t>
            </a:r>
            <a:r>
              <a:rPr sz="2900" spc="-5" dirty="0">
                <a:latin typeface="Arial"/>
                <a:cs typeface="Arial"/>
              </a:rPr>
              <a:t>partial </a:t>
            </a:r>
            <a:r>
              <a:rPr sz="2900" b="1" spc="-160" dirty="0">
                <a:latin typeface="Trebuchet MS"/>
                <a:cs typeface="Trebuchet MS"/>
              </a:rPr>
              <a:t>failure </a:t>
            </a:r>
            <a:r>
              <a:rPr sz="2900" b="1" spc="-140" dirty="0">
                <a:latin typeface="Trebuchet MS"/>
                <a:cs typeface="Trebuchet MS"/>
              </a:rPr>
              <a:t>of </a:t>
            </a:r>
            <a:r>
              <a:rPr sz="2900" b="1" spc="-135" dirty="0">
                <a:latin typeface="Trebuchet MS"/>
                <a:cs typeface="Trebuchet MS"/>
              </a:rPr>
              <a:t>bridges </a:t>
            </a:r>
            <a:r>
              <a:rPr sz="2900" spc="-90" dirty="0">
                <a:latin typeface="Arial"/>
                <a:cs typeface="Arial"/>
              </a:rPr>
              <a:t>or </a:t>
            </a:r>
            <a:r>
              <a:rPr sz="2900" spc="-150" dirty="0">
                <a:latin typeface="Arial"/>
                <a:cs typeface="Arial"/>
              </a:rPr>
              <a:t>collapse </a:t>
            </a:r>
            <a:r>
              <a:rPr sz="2900" spc="-260" dirty="0">
                <a:latin typeface="Arial"/>
                <a:cs typeface="Arial"/>
              </a:rPr>
              <a:t>is  </a:t>
            </a:r>
            <a:r>
              <a:rPr sz="2900" spc="-105" dirty="0">
                <a:latin typeface="Arial"/>
                <a:cs typeface="Arial"/>
              </a:rPr>
              <a:t>often </a:t>
            </a:r>
            <a:r>
              <a:rPr sz="2900" spc="-110" dirty="0">
                <a:latin typeface="Arial"/>
                <a:cs typeface="Arial"/>
              </a:rPr>
              <a:t>wrongly </a:t>
            </a:r>
            <a:r>
              <a:rPr sz="2900" spc="-65" dirty="0">
                <a:latin typeface="Arial"/>
                <a:cs typeface="Arial"/>
              </a:rPr>
              <a:t>attributed  </a:t>
            </a:r>
            <a:r>
              <a:rPr sz="2900" spc="-95" dirty="0">
                <a:latin typeface="Arial"/>
                <a:cs typeface="Arial"/>
              </a:rPr>
              <a:t>to </a:t>
            </a:r>
            <a:r>
              <a:rPr sz="2900" spc="-85" dirty="0">
                <a:latin typeface="Arial"/>
                <a:cs typeface="Arial"/>
              </a:rPr>
              <a:t>poor </a:t>
            </a:r>
            <a:r>
              <a:rPr sz="2900" spc="-80" dirty="0">
                <a:latin typeface="Arial"/>
                <a:cs typeface="Arial"/>
              </a:rPr>
              <a:t>or </a:t>
            </a:r>
            <a:r>
              <a:rPr sz="2900" spc="-120" dirty="0">
                <a:latin typeface="Arial"/>
                <a:cs typeface="Arial"/>
              </a:rPr>
              <a:t>improper  </a:t>
            </a:r>
            <a:r>
              <a:rPr sz="2900" spc="-170" dirty="0">
                <a:latin typeface="Arial"/>
                <a:cs typeface="Arial"/>
              </a:rPr>
              <a:t>design</a:t>
            </a:r>
            <a:r>
              <a:rPr sz="2900" spc="-25" dirty="0">
                <a:latin typeface="Arial"/>
                <a:cs typeface="Arial"/>
              </a:rPr>
              <a:t> </a:t>
            </a:r>
            <a:r>
              <a:rPr sz="2900" spc="-145" dirty="0">
                <a:latin typeface="Arial"/>
                <a:cs typeface="Arial"/>
              </a:rPr>
              <a:t>alone.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047998"/>
            <a:ext cx="7772400" cy="36910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411226"/>
            <a:ext cx="7061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85" dirty="0">
                <a:solidFill>
                  <a:srgbClr val="775F54"/>
                </a:solidFill>
                <a:latin typeface="Trebuchet MS"/>
                <a:cs typeface="Trebuchet MS"/>
              </a:rPr>
              <a:t>Common </a:t>
            </a:r>
            <a:r>
              <a:rPr sz="3600" b="1" spc="-135" dirty="0">
                <a:solidFill>
                  <a:srgbClr val="775F54"/>
                </a:solidFill>
                <a:latin typeface="Trebuchet MS"/>
                <a:cs typeface="Trebuchet MS"/>
              </a:rPr>
              <a:t>Reasons </a:t>
            </a:r>
            <a:r>
              <a:rPr sz="3600" b="1" spc="-265" dirty="0">
                <a:solidFill>
                  <a:srgbClr val="775F54"/>
                </a:solidFill>
                <a:latin typeface="Trebuchet MS"/>
                <a:cs typeface="Trebuchet MS"/>
              </a:rPr>
              <a:t>for </a:t>
            </a:r>
            <a:r>
              <a:rPr sz="3600" b="1" spc="-204" dirty="0">
                <a:solidFill>
                  <a:srgbClr val="775F54"/>
                </a:solidFill>
                <a:latin typeface="Trebuchet MS"/>
                <a:cs typeface="Trebuchet MS"/>
              </a:rPr>
              <a:t>Bridge</a:t>
            </a:r>
            <a:r>
              <a:rPr sz="3600" b="1" spc="65" dirty="0">
                <a:solidFill>
                  <a:srgbClr val="775F54"/>
                </a:solidFill>
                <a:latin typeface="Trebuchet MS"/>
                <a:cs typeface="Trebuchet MS"/>
              </a:rPr>
              <a:t> </a:t>
            </a:r>
            <a:r>
              <a:rPr sz="3600" b="1" spc="-200" dirty="0">
                <a:solidFill>
                  <a:srgbClr val="775F54"/>
                </a:solidFill>
                <a:latin typeface="Trebuchet MS"/>
                <a:cs typeface="Trebuchet MS"/>
              </a:rPr>
              <a:t>Failures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523658"/>
            <a:ext cx="6190615" cy="48050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00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u="heavy" spc="-15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Failure </a:t>
            </a:r>
            <a:r>
              <a:rPr sz="2900" u="heavy" spc="-12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during</a:t>
            </a:r>
            <a:r>
              <a:rPr sz="2900" u="heavy" spc="114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900" u="heavy" spc="-210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construction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185" dirty="0">
                <a:latin typeface="Arial"/>
                <a:cs typeface="Arial"/>
              </a:rPr>
              <a:t>A </a:t>
            </a:r>
            <a:r>
              <a:rPr sz="2900" spc="-170" dirty="0">
                <a:latin typeface="Arial"/>
                <a:cs typeface="Arial"/>
              </a:rPr>
              <a:t>combination </a:t>
            </a:r>
            <a:r>
              <a:rPr sz="2900" dirty="0">
                <a:latin typeface="Arial"/>
                <a:cs typeface="Arial"/>
              </a:rPr>
              <a:t>of</a:t>
            </a:r>
            <a:r>
              <a:rPr sz="2900" spc="390" dirty="0">
                <a:latin typeface="Arial"/>
                <a:cs typeface="Arial"/>
              </a:rPr>
              <a:t> </a:t>
            </a:r>
            <a:r>
              <a:rPr sz="2900" spc="-330" dirty="0">
                <a:latin typeface="Arial"/>
                <a:cs typeface="Arial"/>
              </a:rPr>
              <a:t>issues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150" dirty="0">
                <a:latin typeface="Arial"/>
                <a:cs typeface="Arial"/>
              </a:rPr>
              <a:t>Infrastructure</a:t>
            </a:r>
            <a:r>
              <a:rPr sz="2900" spc="-50" dirty="0">
                <a:latin typeface="Arial"/>
                <a:cs typeface="Arial"/>
              </a:rPr>
              <a:t> </a:t>
            </a:r>
            <a:r>
              <a:rPr sz="2900" spc="-330" dirty="0">
                <a:latin typeface="Arial"/>
                <a:cs typeface="Arial"/>
              </a:rPr>
              <a:t>issues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20" dirty="0">
                <a:latin typeface="Arial"/>
                <a:cs typeface="Arial"/>
              </a:rPr>
              <a:t>Floods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165" dirty="0">
                <a:latin typeface="Arial"/>
                <a:cs typeface="Arial"/>
              </a:rPr>
              <a:t>Unexpected</a:t>
            </a:r>
            <a:r>
              <a:rPr sz="2900" spc="-40" dirty="0">
                <a:latin typeface="Arial"/>
                <a:cs typeface="Arial"/>
              </a:rPr>
              <a:t> </a:t>
            </a:r>
            <a:r>
              <a:rPr sz="2900" spc="-235" dirty="0">
                <a:latin typeface="Arial"/>
                <a:cs typeface="Arial"/>
              </a:rPr>
              <a:t>events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10" dirty="0">
                <a:latin typeface="Arial"/>
                <a:cs typeface="Arial"/>
              </a:rPr>
              <a:t>Accidents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25" dirty="0">
                <a:latin typeface="Arial"/>
                <a:cs typeface="Arial"/>
              </a:rPr>
              <a:t>Design </a:t>
            </a:r>
            <a:r>
              <a:rPr sz="2900" spc="-100" dirty="0">
                <a:latin typeface="Arial"/>
                <a:cs typeface="Arial"/>
              </a:rPr>
              <a:t>flaws </a:t>
            </a:r>
            <a:r>
              <a:rPr sz="2900" spc="-120" dirty="0">
                <a:latin typeface="Arial"/>
                <a:cs typeface="Arial"/>
              </a:rPr>
              <a:t>and </a:t>
            </a:r>
            <a:r>
              <a:rPr sz="2900" spc="-160" dirty="0">
                <a:latin typeface="Arial"/>
                <a:cs typeface="Arial"/>
              </a:rPr>
              <a:t>manufacturing</a:t>
            </a:r>
            <a:r>
              <a:rPr sz="2900" spc="315" dirty="0">
                <a:latin typeface="Arial"/>
                <a:cs typeface="Arial"/>
              </a:rPr>
              <a:t> </a:t>
            </a:r>
            <a:r>
              <a:rPr sz="2900" spc="-145" dirty="0">
                <a:latin typeface="Arial"/>
                <a:cs typeface="Arial"/>
              </a:rPr>
              <a:t>errors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29" dirty="0">
                <a:latin typeface="Arial"/>
                <a:cs typeface="Arial"/>
              </a:rPr>
              <a:t>Fires</a:t>
            </a:r>
            <a:endParaRPr sz="29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05"/>
              </a:spcBef>
              <a:buClr>
                <a:srgbClr val="DD8046"/>
              </a:buClr>
              <a:buSzPct val="60344"/>
              <a:buAutoNum type="arabicPeriod"/>
              <a:tabLst>
                <a:tab pos="527685" algn="l"/>
                <a:tab pos="528320" algn="l"/>
              </a:tabLst>
            </a:pPr>
            <a:r>
              <a:rPr sz="2900" spc="-204" dirty="0">
                <a:latin typeface="Arial"/>
                <a:cs typeface="Arial"/>
              </a:rPr>
              <a:t>Earthquakes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44170"/>
            <a:ext cx="57810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35" dirty="0">
                <a:solidFill>
                  <a:srgbClr val="775F54"/>
                </a:solidFill>
                <a:latin typeface="Arial"/>
                <a:cs typeface="Arial"/>
              </a:rPr>
              <a:t>Failure </a:t>
            </a:r>
            <a:r>
              <a:rPr sz="4400" spc="-185" dirty="0">
                <a:solidFill>
                  <a:srgbClr val="775F54"/>
                </a:solidFill>
                <a:latin typeface="Arial"/>
                <a:cs typeface="Arial"/>
              </a:rPr>
              <a:t>during</a:t>
            </a:r>
            <a:r>
              <a:rPr sz="4400" spc="175" dirty="0">
                <a:solidFill>
                  <a:srgbClr val="775F54"/>
                </a:solidFill>
                <a:latin typeface="Arial"/>
                <a:cs typeface="Arial"/>
              </a:rPr>
              <a:t> </a:t>
            </a:r>
            <a:r>
              <a:rPr sz="4400" spc="-320" dirty="0">
                <a:solidFill>
                  <a:srgbClr val="775F54"/>
                </a:solidFill>
                <a:latin typeface="Arial"/>
                <a:cs typeface="Arial"/>
              </a:rPr>
              <a:t>construction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605788"/>
            <a:ext cx="46437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  <a:tab pos="1014094" algn="l"/>
                <a:tab pos="1416050" algn="l"/>
                <a:tab pos="2682875" algn="l"/>
                <a:tab pos="3291204" algn="l"/>
              </a:tabLst>
            </a:pPr>
            <a:r>
              <a:rPr sz="2400" spc="-204" dirty="0">
                <a:latin typeface="Arial"/>
                <a:cs typeface="Arial"/>
              </a:rPr>
              <a:t>Lack	</a:t>
            </a:r>
            <a:r>
              <a:rPr sz="2400" spc="-5" dirty="0">
                <a:latin typeface="Arial"/>
                <a:cs typeface="Arial"/>
              </a:rPr>
              <a:t>of	</a:t>
            </a:r>
            <a:r>
              <a:rPr sz="2400" spc="-100" dirty="0">
                <a:latin typeface="Arial"/>
                <a:cs typeface="Arial"/>
              </a:rPr>
              <a:t>expertise	</a:t>
            </a:r>
            <a:r>
              <a:rPr sz="2400" spc="-105" dirty="0">
                <a:latin typeface="Arial"/>
                <a:cs typeface="Arial"/>
              </a:rPr>
              <a:t>and	</a:t>
            </a:r>
            <a:r>
              <a:rPr sz="2400" spc="-125" dirty="0">
                <a:latin typeface="Arial"/>
                <a:cs typeface="Arial"/>
              </a:rPr>
              <a:t>experience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380" y="1971547"/>
            <a:ext cx="93154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</a:tabLst>
            </a:pPr>
            <a:r>
              <a:rPr sz="2400" spc="-5" dirty="0">
                <a:latin typeface="Arial"/>
                <a:cs typeface="Arial"/>
              </a:rPr>
              <a:t>of	</a:t>
            </a:r>
            <a:r>
              <a:rPr sz="2400" spc="-204" dirty="0">
                <a:latin typeface="Arial"/>
                <a:cs typeface="Arial"/>
              </a:rPr>
              <a:t>si</a:t>
            </a:r>
            <a:r>
              <a:rPr sz="2400" spc="-80" dirty="0">
                <a:latin typeface="Arial"/>
                <a:cs typeface="Arial"/>
              </a:rPr>
              <a:t>te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380" y="2337308"/>
            <a:ext cx="986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80" dirty="0">
                <a:latin typeface="Arial"/>
                <a:cs typeface="Arial"/>
              </a:rPr>
              <a:t>com</a:t>
            </a:r>
            <a:r>
              <a:rPr sz="2400" spc="-380" dirty="0">
                <a:latin typeface="Arial"/>
                <a:cs typeface="Arial"/>
              </a:rPr>
              <a:t>m</a:t>
            </a:r>
            <a:r>
              <a:rPr sz="2400" spc="-21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0633" y="1971547"/>
            <a:ext cx="2401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  <a:tabLst>
                <a:tab pos="1413510" algn="l"/>
                <a:tab pos="1527810" algn="l"/>
                <a:tab pos="2068830" algn="l"/>
              </a:tabLst>
            </a:pPr>
            <a:r>
              <a:rPr sz="2400" spc="-210" dirty="0">
                <a:latin typeface="Arial"/>
                <a:cs typeface="Arial"/>
              </a:rPr>
              <a:t>e</a:t>
            </a:r>
            <a:r>
              <a:rPr sz="2400" spc="-220" dirty="0">
                <a:latin typeface="Arial"/>
                <a:cs typeface="Arial"/>
              </a:rPr>
              <a:t>n</a:t>
            </a:r>
            <a:r>
              <a:rPr sz="2400" spc="-105" dirty="0">
                <a:latin typeface="Arial"/>
                <a:cs typeface="Arial"/>
              </a:rPr>
              <a:t>ginee</a:t>
            </a:r>
            <a:r>
              <a:rPr sz="2400" spc="-65" dirty="0">
                <a:latin typeface="Arial"/>
                <a:cs typeface="Arial"/>
              </a:rPr>
              <a:t>r</a:t>
            </a:r>
            <a:r>
              <a:rPr sz="2400" spc="-40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95" dirty="0">
                <a:latin typeface="Arial"/>
                <a:cs typeface="Arial"/>
              </a:rPr>
              <a:t>can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60" dirty="0">
                <a:latin typeface="Arial"/>
                <a:cs typeface="Arial"/>
              </a:rPr>
              <a:t>be  </a:t>
            </a:r>
            <a:r>
              <a:rPr sz="2400" spc="-195" dirty="0">
                <a:latin typeface="Arial"/>
                <a:cs typeface="Arial"/>
              </a:rPr>
              <a:t>reasons		</a:t>
            </a:r>
            <a:r>
              <a:rPr sz="2400" spc="-5" dirty="0">
                <a:latin typeface="Arial"/>
                <a:cs typeface="Arial"/>
              </a:rPr>
              <a:t>apart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70959" y="1971547"/>
            <a:ext cx="5797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2400" spc="-200" dirty="0">
                <a:latin typeface="Arial"/>
                <a:cs typeface="Arial"/>
              </a:rPr>
              <a:t>most  </a:t>
            </a:r>
            <a:r>
              <a:rPr sz="2400" spc="60" dirty="0">
                <a:latin typeface="Arial"/>
                <a:cs typeface="Arial"/>
              </a:rPr>
              <a:t>f</a:t>
            </a:r>
            <a:r>
              <a:rPr sz="2400" spc="30" dirty="0">
                <a:latin typeface="Arial"/>
                <a:cs typeface="Arial"/>
              </a:rPr>
              <a:t>r</a:t>
            </a:r>
            <a:r>
              <a:rPr sz="2400" spc="-270" dirty="0">
                <a:latin typeface="Arial"/>
                <a:cs typeface="Arial"/>
              </a:rPr>
              <a:t>om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2614929"/>
            <a:ext cx="4644390" cy="394906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2740" algn="just">
              <a:lnSpc>
                <a:spcPct val="100000"/>
              </a:lnSpc>
              <a:spcBef>
                <a:spcPts val="795"/>
              </a:spcBef>
            </a:pPr>
            <a:r>
              <a:rPr sz="2400" spc="-75" dirty="0">
                <a:latin typeface="Arial"/>
                <a:cs typeface="Arial"/>
              </a:rPr>
              <a:t>instability </a:t>
            </a:r>
            <a:r>
              <a:rPr sz="2400" spc="-275" dirty="0">
                <a:latin typeface="Arial"/>
                <a:cs typeface="Arial"/>
              </a:rPr>
              <a:t>issues </a:t>
            </a:r>
            <a:r>
              <a:rPr sz="2400" spc="-100" dirty="0">
                <a:latin typeface="Arial"/>
                <a:cs typeface="Arial"/>
              </a:rPr>
              <a:t>during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construction.</a:t>
            </a:r>
            <a:endParaRPr sz="2400">
              <a:latin typeface="Arial"/>
              <a:cs typeface="Arial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spc="-215" dirty="0">
                <a:latin typeface="Arial"/>
                <a:cs typeface="Arial"/>
              </a:rPr>
              <a:t>In </a:t>
            </a:r>
            <a:r>
              <a:rPr sz="2400" spc="-140" dirty="0">
                <a:latin typeface="Arial"/>
                <a:cs typeface="Arial"/>
              </a:rPr>
              <a:t>steel</a:t>
            </a:r>
            <a:r>
              <a:rPr sz="2400" spc="-140" dirty="0">
                <a:solidFill>
                  <a:srgbClr val="F7B615"/>
                </a:solidFill>
                <a:latin typeface="Arial"/>
                <a:cs typeface="Arial"/>
              </a:rPr>
              <a:t> </a:t>
            </a:r>
            <a:r>
              <a:rPr sz="2400" u="heavy" spc="-10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2"/>
              </a:rPr>
              <a:t>bridges</a:t>
            </a:r>
            <a:r>
              <a:rPr sz="2400" spc="-105" dirty="0">
                <a:latin typeface="Arial"/>
                <a:cs typeface="Arial"/>
              </a:rPr>
              <a:t>, </a:t>
            </a:r>
            <a:r>
              <a:rPr sz="2400" spc="-125" dirty="0">
                <a:latin typeface="Arial"/>
                <a:cs typeface="Arial"/>
              </a:rPr>
              <a:t>buckling </a:t>
            </a:r>
            <a:r>
              <a:rPr sz="2400" spc="-204" dirty="0">
                <a:latin typeface="Arial"/>
                <a:cs typeface="Arial"/>
              </a:rPr>
              <a:t>is </a:t>
            </a:r>
            <a:r>
              <a:rPr sz="2400" spc="-240" dirty="0">
                <a:latin typeface="Arial"/>
                <a:cs typeface="Arial"/>
              </a:rPr>
              <a:t>most  </a:t>
            </a:r>
            <a:r>
              <a:rPr sz="2400" spc="-275" dirty="0">
                <a:latin typeface="Arial"/>
                <a:cs typeface="Arial"/>
              </a:rPr>
              <a:t>common </a:t>
            </a:r>
            <a:r>
              <a:rPr sz="2400" spc="-225" dirty="0">
                <a:latin typeface="Arial"/>
                <a:cs typeface="Arial"/>
              </a:rPr>
              <a:t>cause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25" dirty="0">
                <a:latin typeface="Arial"/>
                <a:cs typeface="Arial"/>
              </a:rPr>
              <a:t>collapse </a:t>
            </a:r>
            <a:r>
              <a:rPr sz="2400" spc="-100" dirty="0">
                <a:latin typeface="Arial"/>
                <a:cs typeface="Arial"/>
              </a:rPr>
              <a:t>during  </a:t>
            </a:r>
            <a:r>
              <a:rPr sz="2400" spc="-125" dirty="0">
                <a:latin typeface="Arial"/>
                <a:cs typeface="Arial"/>
              </a:rPr>
              <a:t>erection </a:t>
            </a:r>
            <a:r>
              <a:rPr sz="2400" spc="60" dirty="0">
                <a:latin typeface="Arial"/>
                <a:cs typeface="Arial"/>
              </a:rPr>
              <a:t>if </a:t>
            </a:r>
            <a:r>
              <a:rPr sz="2400" spc="-145" dirty="0">
                <a:latin typeface="Arial"/>
                <a:cs typeface="Arial"/>
              </a:rPr>
              <a:t>the </a:t>
            </a:r>
            <a:r>
              <a:rPr sz="2400" spc="-105" dirty="0">
                <a:latin typeface="Arial"/>
                <a:cs typeface="Arial"/>
              </a:rPr>
              <a:t>actual  </a:t>
            </a:r>
            <a:r>
              <a:rPr sz="2400" spc="-35" dirty="0">
                <a:latin typeface="Arial"/>
                <a:cs typeface="Arial"/>
              </a:rPr>
              <a:t>lateral</a:t>
            </a:r>
            <a:r>
              <a:rPr sz="2400" spc="-35" dirty="0">
                <a:solidFill>
                  <a:srgbClr val="F7B615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u="heavy" spc="-155" dirty="0">
                <a:solidFill>
                  <a:srgbClr val="F7B615"/>
                </a:solidFill>
                <a:uFill>
                  <a:solidFill>
                    <a:srgbClr val="F7B615"/>
                  </a:solidFill>
                </a:uFill>
                <a:latin typeface="Arial"/>
                <a:cs typeface="Arial"/>
                <a:hlinkClick r:id="rId3"/>
              </a:rPr>
              <a:t>supports</a:t>
            </a:r>
            <a:r>
              <a:rPr sz="2400" spc="-155" dirty="0">
                <a:solidFill>
                  <a:srgbClr val="F7B615"/>
                </a:solidFill>
                <a:latin typeface="Arial"/>
                <a:cs typeface="Arial"/>
                <a:hlinkClick r:id="rId3"/>
              </a:rPr>
              <a:t> </a:t>
            </a:r>
            <a:r>
              <a:rPr sz="2400" spc="-50" dirty="0">
                <a:latin typeface="Arial"/>
                <a:cs typeface="Arial"/>
              </a:rPr>
              <a:t>are </a:t>
            </a:r>
            <a:r>
              <a:rPr sz="2400" spc="-114" dirty="0">
                <a:latin typeface="Arial"/>
                <a:cs typeface="Arial"/>
              </a:rPr>
              <a:t>weaker  </a:t>
            </a:r>
            <a:r>
              <a:rPr sz="2400" spc="-70" dirty="0">
                <a:latin typeface="Arial"/>
                <a:cs typeface="Arial"/>
              </a:rPr>
              <a:t>or  </a:t>
            </a:r>
            <a:r>
              <a:rPr sz="2400" spc="-150" dirty="0">
                <a:latin typeface="Arial"/>
                <a:cs typeface="Arial"/>
              </a:rPr>
              <a:t>doesn’t </a:t>
            </a:r>
            <a:r>
              <a:rPr sz="2400" spc="-65" dirty="0">
                <a:latin typeface="Arial"/>
                <a:cs typeface="Arial"/>
              </a:rPr>
              <a:t>reflect </a:t>
            </a:r>
            <a:r>
              <a:rPr sz="2400" spc="-145" dirty="0">
                <a:latin typeface="Arial"/>
                <a:cs typeface="Arial"/>
              </a:rPr>
              <a:t>the </a:t>
            </a:r>
            <a:r>
              <a:rPr sz="2400" spc="-185" dirty="0">
                <a:latin typeface="Arial"/>
                <a:cs typeface="Arial"/>
              </a:rPr>
              <a:t>one </a:t>
            </a:r>
            <a:r>
              <a:rPr sz="2400" spc="-235" dirty="0">
                <a:latin typeface="Arial"/>
                <a:cs typeface="Arial"/>
              </a:rPr>
              <a:t>assumed </a:t>
            </a:r>
            <a:r>
              <a:rPr sz="2400" spc="-150" dirty="0">
                <a:latin typeface="Arial"/>
                <a:cs typeface="Arial"/>
              </a:rPr>
              <a:t>in  </a:t>
            </a:r>
            <a:r>
              <a:rPr sz="2400" spc="-145" dirty="0">
                <a:latin typeface="Arial"/>
                <a:cs typeface="Arial"/>
              </a:rPr>
              <a:t>the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design.</a:t>
            </a:r>
            <a:endParaRPr sz="2400">
              <a:latin typeface="Arial"/>
              <a:cs typeface="Arial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740" algn="l"/>
              </a:tabLst>
            </a:pPr>
            <a:r>
              <a:rPr sz="2400" spc="-135" dirty="0">
                <a:latin typeface="Arial"/>
                <a:cs typeface="Arial"/>
              </a:rPr>
              <a:t>Insufficient </a:t>
            </a:r>
            <a:r>
              <a:rPr sz="2400" spc="-70" dirty="0">
                <a:latin typeface="Arial"/>
                <a:cs typeface="Arial"/>
              </a:rPr>
              <a:t>bearing </a:t>
            </a:r>
            <a:r>
              <a:rPr sz="2400" spc="-80" dirty="0">
                <a:latin typeface="Arial"/>
                <a:cs typeface="Arial"/>
              </a:rPr>
              <a:t>capacity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140" dirty="0">
                <a:latin typeface="Arial"/>
                <a:cs typeface="Arial"/>
              </a:rPr>
              <a:t>soil  </a:t>
            </a:r>
            <a:r>
              <a:rPr sz="2400" spc="-145" dirty="0">
                <a:latin typeface="Arial"/>
                <a:cs typeface="Arial"/>
              </a:rPr>
              <a:t>due </a:t>
            </a:r>
            <a:r>
              <a:rPr sz="2400" spc="-80" dirty="0">
                <a:latin typeface="Arial"/>
                <a:cs typeface="Arial"/>
              </a:rPr>
              <a:t>to </a:t>
            </a:r>
            <a:r>
              <a:rPr sz="2400" spc="-95" dirty="0">
                <a:latin typeface="Arial"/>
                <a:cs typeface="Arial"/>
              </a:rPr>
              <a:t>improper </a:t>
            </a:r>
            <a:r>
              <a:rPr sz="2400" spc="-130" dirty="0">
                <a:latin typeface="Arial"/>
                <a:cs typeface="Arial"/>
              </a:rPr>
              <a:t>ground </a:t>
            </a:r>
            <a:r>
              <a:rPr sz="2400" spc="-114" dirty="0">
                <a:latin typeface="Arial"/>
                <a:cs typeface="Arial"/>
              </a:rPr>
              <a:t>treatment  </a:t>
            </a:r>
            <a:r>
              <a:rPr sz="2400" spc="-195" dirty="0">
                <a:latin typeface="Arial"/>
                <a:cs typeface="Arial"/>
              </a:rPr>
              <a:t>can </a:t>
            </a:r>
            <a:r>
              <a:rPr sz="2400" spc="-80" dirty="0">
                <a:latin typeface="Arial"/>
                <a:cs typeface="Arial"/>
              </a:rPr>
              <a:t>be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60" dirty="0">
                <a:latin typeface="Arial"/>
                <a:cs typeface="Arial"/>
              </a:rPr>
              <a:t>reason.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0" y="1676400"/>
            <a:ext cx="3837432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411226"/>
            <a:ext cx="7592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35" dirty="0">
                <a:solidFill>
                  <a:srgbClr val="775F54"/>
                </a:solidFill>
                <a:latin typeface="Trebuchet MS"/>
                <a:cs typeface="Trebuchet MS"/>
              </a:rPr>
              <a:t>Reasons </a:t>
            </a:r>
            <a:r>
              <a:rPr sz="3600" b="1" spc="-170" dirty="0">
                <a:solidFill>
                  <a:srgbClr val="775F54"/>
                </a:solidFill>
                <a:latin typeface="Trebuchet MS"/>
                <a:cs typeface="Trebuchet MS"/>
              </a:rPr>
              <a:t>of collapse </a:t>
            </a:r>
            <a:r>
              <a:rPr sz="3600" b="1" spc="-180" dirty="0">
                <a:solidFill>
                  <a:srgbClr val="775F54"/>
                </a:solidFill>
                <a:latin typeface="Trebuchet MS"/>
                <a:cs typeface="Trebuchet MS"/>
              </a:rPr>
              <a:t>during</a:t>
            </a:r>
            <a:r>
              <a:rPr sz="3600" b="1" spc="170" dirty="0">
                <a:solidFill>
                  <a:srgbClr val="775F54"/>
                </a:solidFill>
                <a:latin typeface="Trebuchet MS"/>
                <a:cs typeface="Trebuchet MS"/>
              </a:rPr>
              <a:t> </a:t>
            </a:r>
            <a:r>
              <a:rPr sz="3600" b="1" spc="-270" dirty="0">
                <a:solidFill>
                  <a:srgbClr val="775F54"/>
                </a:solidFill>
                <a:latin typeface="Trebuchet MS"/>
                <a:cs typeface="Trebuchet MS"/>
              </a:rPr>
              <a:t>construction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1611833"/>
            <a:ext cx="7997825" cy="453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  <a:tab pos="2574290" algn="l"/>
                <a:tab pos="3167380" algn="l"/>
                <a:tab pos="4115435" algn="l"/>
                <a:tab pos="5549900" algn="l"/>
                <a:tab pos="7049770" algn="l"/>
              </a:tabLst>
            </a:pPr>
            <a:r>
              <a:rPr sz="2900" spc="-120" dirty="0">
                <a:latin typeface="Arial"/>
                <a:cs typeface="Arial"/>
              </a:rPr>
              <a:t>O</a:t>
            </a:r>
            <a:r>
              <a:rPr sz="2900" spc="-140" dirty="0">
                <a:latin typeface="Arial"/>
                <a:cs typeface="Arial"/>
              </a:rPr>
              <a:t>v</a:t>
            </a:r>
            <a:r>
              <a:rPr sz="2900" spc="-100" dirty="0">
                <a:latin typeface="Arial"/>
                <a:cs typeface="Arial"/>
              </a:rPr>
              <a:t>e</a:t>
            </a:r>
            <a:r>
              <a:rPr sz="2900" spc="-70" dirty="0">
                <a:latin typeface="Arial"/>
                <a:cs typeface="Arial"/>
              </a:rPr>
              <a:t>r</a:t>
            </a:r>
            <a:r>
              <a:rPr sz="2900" spc="-150" dirty="0">
                <a:latin typeface="Arial"/>
                <a:cs typeface="Arial"/>
              </a:rPr>
              <a:t>str</a:t>
            </a:r>
            <a:r>
              <a:rPr sz="2900" spc="-235" dirty="0">
                <a:latin typeface="Arial"/>
                <a:cs typeface="Arial"/>
              </a:rPr>
              <a:t>e</a:t>
            </a:r>
            <a:r>
              <a:rPr sz="2900" spc="-484" dirty="0">
                <a:latin typeface="Arial"/>
                <a:cs typeface="Arial"/>
              </a:rPr>
              <a:t>s</a:t>
            </a:r>
            <a:r>
              <a:rPr sz="2900" spc="-500" dirty="0">
                <a:latin typeface="Arial"/>
                <a:cs typeface="Arial"/>
              </a:rPr>
              <a:t>s</a:t>
            </a:r>
            <a:r>
              <a:rPr sz="2900" spc="-110" dirty="0">
                <a:latin typeface="Arial"/>
                <a:cs typeface="Arial"/>
              </a:rPr>
              <a:t>in</a:t>
            </a:r>
            <a:r>
              <a:rPr sz="2900" spc="-150" dirty="0">
                <a:latin typeface="Arial"/>
                <a:cs typeface="Arial"/>
              </a:rPr>
              <a:t>g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5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f	</a:t>
            </a:r>
            <a:r>
              <a:rPr sz="2900" spc="-60" dirty="0">
                <a:latin typeface="Arial"/>
                <a:cs typeface="Arial"/>
              </a:rPr>
              <a:t>lo</a:t>
            </a:r>
            <a:r>
              <a:rPr sz="2900" spc="-85" dirty="0">
                <a:latin typeface="Arial"/>
                <a:cs typeface="Arial"/>
              </a:rPr>
              <a:t>a</a:t>
            </a:r>
            <a:r>
              <a:rPr sz="2900" spc="-10" dirty="0">
                <a:latin typeface="Arial"/>
                <a:cs typeface="Arial"/>
              </a:rPr>
              <a:t>d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85" dirty="0">
                <a:latin typeface="Arial"/>
                <a:cs typeface="Arial"/>
              </a:rPr>
              <a:t>b</a:t>
            </a:r>
            <a:r>
              <a:rPr sz="2900" spc="-95" dirty="0">
                <a:latin typeface="Arial"/>
                <a:cs typeface="Arial"/>
              </a:rPr>
              <a:t>e</a:t>
            </a:r>
            <a:r>
              <a:rPr sz="2900" spc="-75" dirty="0">
                <a:latin typeface="Arial"/>
                <a:cs typeface="Arial"/>
              </a:rPr>
              <a:t>aring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75" dirty="0">
                <a:latin typeface="Arial"/>
                <a:cs typeface="Arial"/>
              </a:rPr>
              <a:t>st</a:t>
            </a:r>
            <a:r>
              <a:rPr sz="2900" spc="-90" dirty="0">
                <a:latin typeface="Arial"/>
                <a:cs typeface="Arial"/>
              </a:rPr>
              <a:t>r</a:t>
            </a:r>
            <a:r>
              <a:rPr sz="2900" spc="-355" dirty="0">
                <a:latin typeface="Arial"/>
                <a:cs typeface="Arial"/>
              </a:rPr>
              <a:t>u</a:t>
            </a:r>
            <a:r>
              <a:rPr sz="2900" spc="-335" dirty="0">
                <a:latin typeface="Arial"/>
                <a:cs typeface="Arial"/>
              </a:rPr>
              <a:t>c</a:t>
            </a:r>
            <a:r>
              <a:rPr sz="2900" spc="-130" dirty="0">
                <a:latin typeface="Arial"/>
                <a:cs typeface="Arial"/>
              </a:rPr>
              <a:t>tu</a:t>
            </a:r>
            <a:r>
              <a:rPr sz="2900" spc="-95" dirty="0">
                <a:latin typeface="Arial"/>
                <a:cs typeface="Arial"/>
              </a:rPr>
              <a:t>r</a:t>
            </a:r>
            <a:r>
              <a:rPr sz="2900" spc="-160" dirty="0">
                <a:latin typeface="Arial"/>
                <a:cs typeface="Arial"/>
              </a:rPr>
              <a:t>e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10" dirty="0">
                <a:latin typeface="Arial"/>
                <a:cs typeface="Arial"/>
              </a:rPr>
              <a:t>during  longitudinal</a:t>
            </a:r>
            <a:r>
              <a:rPr sz="2900" spc="-20" dirty="0">
                <a:latin typeface="Arial"/>
                <a:cs typeface="Arial"/>
              </a:rPr>
              <a:t> </a:t>
            </a:r>
            <a:r>
              <a:rPr sz="2900" spc="-120" dirty="0">
                <a:latin typeface="Arial"/>
                <a:cs typeface="Arial"/>
              </a:rPr>
              <a:t>jacking</a:t>
            </a:r>
            <a:endParaRPr sz="2900">
              <a:latin typeface="Arial"/>
              <a:cs typeface="Arial"/>
            </a:endParaRPr>
          </a:p>
          <a:p>
            <a:pPr marL="332740" marR="7620" indent="-320040">
              <a:lnSpc>
                <a:spcPct val="100000"/>
              </a:lnSpc>
              <a:spcBef>
                <a:spcPts val="7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  <a:tab pos="2327910" algn="l"/>
                <a:tab pos="3509010" algn="l"/>
                <a:tab pos="4485640" algn="l"/>
                <a:tab pos="5046980" algn="l"/>
                <a:tab pos="6600190" algn="l"/>
                <a:tab pos="7087870" algn="l"/>
              </a:tabLst>
            </a:pPr>
            <a:r>
              <a:rPr sz="2900" spc="-240" dirty="0">
                <a:latin typeface="Arial"/>
                <a:cs typeface="Arial"/>
              </a:rPr>
              <a:t>Const</a:t>
            </a:r>
            <a:r>
              <a:rPr sz="2900" spc="-100" dirty="0">
                <a:latin typeface="Arial"/>
                <a:cs typeface="Arial"/>
              </a:rPr>
              <a:t>r</a:t>
            </a:r>
            <a:r>
              <a:rPr sz="2900" spc="-355" dirty="0">
                <a:latin typeface="Arial"/>
                <a:cs typeface="Arial"/>
              </a:rPr>
              <a:t>u</a:t>
            </a:r>
            <a:r>
              <a:rPr sz="2900" spc="-335" dirty="0">
                <a:latin typeface="Arial"/>
                <a:cs typeface="Arial"/>
              </a:rPr>
              <a:t>c</a:t>
            </a:r>
            <a:r>
              <a:rPr sz="2900" spc="-135" dirty="0">
                <a:latin typeface="Arial"/>
                <a:cs typeface="Arial"/>
              </a:rPr>
              <a:t>tion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90" dirty="0">
                <a:latin typeface="Arial"/>
                <a:cs typeface="Arial"/>
              </a:rPr>
              <a:t>defect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20" dirty="0">
                <a:latin typeface="Arial"/>
                <a:cs typeface="Arial"/>
              </a:rPr>
              <a:t>joi</a:t>
            </a:r>
            <a:r>
              <a:rPr sz="2900" spc="-180" dirty="0">
                <a:latin typeface="Arial"/>
                <a:cs typeface="Arial"/>
              </a:rPr>
              <a:t>n</a:t>
            </a:r>
            <a:r>
              <a:rPr sz="2900" spc="-254" dirty="0">
                <a:latin typeface="Arial"/>
                <a:cs typeface="Arial"/>
              </a:rPr>
              <a:t>ts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5" dirty="0">
                <a:latin typeface="Arial"/>
                <a:cs typeface="Arial"/>
              </a:rPr>
              <a:t>o</a:t>
            </a:r>
            <a:r>
              <a:rPr sz="2900" dirty="0">
                <a:latin typeface="Arial"/>
                <a:cs typeface="Arial"/>
              </a:rPr>
              <a:t>f	</a:t>
            </a:r>
            <a:r>
              <a:rPr sz="2900" spc="-350" dirty="0">
                <a:latin typeface="Arial"/>
                <a:cs typeface="Arial"/>
              </a:rPr>
              <a:t>me</a:t>
            </a:r>
            <a:r>
              <a:rPr sz="2900" spc="-430" dirty="0">
                <a:latin typeface="Arial"/>
                <a:cs typeface="Arial"/>
              </a:rPr>
              <a:t>m</a:t>
            </a:r>
            <a:r>
              <a:rPr sz="2900" spc="-165" dirty="0">
                <a:latin typeface="Arial"/>
                <a:cs typeface="Arial"/>
              </a:rPr>
              <a:t>bers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105" dirty="0">
                <a:latin typeface="Arial"/>
                <a:cs typeface="Arial"/>
              </a:rPr>
              <a:t>i</a:t>
            </a:r>
            <a:r>
              <a:rPr sz="2900" spc="-250" dirty="0">
                <a:latin typeface="Arial"/>
                <a:cs typeface="Arial"/>
              </a:rPr>
              <a:t>n</a:t>
            </a:r>
            <a:r>
              <a:rPr sz="2900" dirty="0">
                <a:latin typeface="Arial"/>
                <a:cs typeface="Arial"/>
              </a:rPr>
              <a:t>	</a:t>
            </a:r>
            <a:r>
              <a:rPr sz="2900" spc="-295" dirty="0">
                <a:latin typeface="Arial"/>
                <a:cs typeface="Arial"/>
              </a:rPr>
              <a:t>guss</a:t>
            </a:r>
            <a:r>
              <a:rPr sz="2900" spc="-320" dirty="0">
                <a:latin typeface="Arial"/>
                <a:cs typeface="Arial"/>
              </a:rPr>
              <a:t>e</a:t>
            </a:r>
            <a:r>
              <a:rPr sz="2900" spc="-20" dirty="0">
                <a:latin typeface="Arial"/>
                <a:cs typeface="Arial"/>
              </a:rPr>
              <a:t>t  </a:t>
            </a:r>
            <a:r>
              <a:rPr sz="2900" spc="-70" dirty="0">
                <a:latin typeface="Arial"/>
                <a:cs typeface="Arial"/>
              </a:rPr>
              <a:t>plate.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0" dirty="0">
                <a:latin typeface="Arial"/>
                <a:cs typeface="Arial"/>
              </a:rPr>
              <a:t>Failure </a:t>
            </a:r>
            <a:r>
              <a:rPr sz="2900" dirty="0">
                <a:latin typeface="Arial"/>
                <a:cs typeface="Arial"/>
              </a:rPr>
              <a:t>of </a:t>
            </a:r>
            <a:r>
              <a:rPr sz="2900" spc="-140" dirty="0">
                <a:latin typeface="Arial"/>
                <a:cs typeface="Arial"/>
              </a:rPr>
              <a:t>support </a:t>
            </a:r>
            <a:r>
              <a:rPr sz="2900" spc="-120" dirty="0">
                <a:latin typeface="Arial"/>
                <a:cs typeface="Arial"/>
              </a:rPr>
              <a:t>during </a:t>
            </a:r>
            <a:r>
              <a:rPr sz="2900" spc="-130" dirty="0">
                <a:latin typeface="Arial"/>
                <a:cs typeface="Arial"/>
              </a:rPr>
              <a:t>cantilever</a:t>
            </a:r>
            <a:r>
              <a:rPr sz="2900" spc="380" dirty="0">
                <a:latin typeface="Arial"/>
                <a:cs typeface="Arial"/>
              </a:rPr>
              <a:t> </a:t>
            </a:r>
            <a:r>
              <a:rPr sz="2900" spc="-204" dirty="0">
                <a:latin typeface="Arial"/>
                <a:cs typeface="Arial"/>
              </a:rPr>
              <a:t>construction.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50" dirty="0">
                <a:latin typeface="Arial"/>
                <a:cs typeface="Arial"/>
              </a:rPr>
              <a:t>Failure </a:t>
            </a:r>
            <a:r>
              <a:rPr sz="2900" dirty="0">
                <a:latin typeface="Arial"/>
                <a:cs typeface="Arial"/>
              </a:rPr>
              <a:t>of </a:t>
            </a:r>
            <a:r>
              <a:rPr sz="2900" spc="-40" dirty="0">
                <a:latin typeface="Arial"/>
                <a:cs typeface="Arial"/>
              </a:rPr>
              <a:t>lifting </a:t>
            </a:r>
            <a:r>
              <a:rPr sz="2900" spc="-195" dirty="0">
                <a:latin typeface="Arial"/>
                <a:cs typeface="Arial"/>
              </a:rPr>
              <a:t>devices </a:t>
            </a:r>
            <a:r>
              <a:rPr sz="2900" spc="-120" dirty="0">
                <a:latin typeface="Arial"/>
                <a:cs typeface="Arial"/>
              </a:rPr>
              <a:t>during </a:t>
            </a:r>
            <a:r>
              <a:rPr sz="2900" spc="-130" dirty="0">
                <a:latin typeface="Arial"/>
                <a:cs typeface="Arial"/>
              </a:rPr>
              <a:t>cantilever</a:t>
            </a:r>
            <a:r>
              <a:rPr sz="2900" spc="490" dirty="0">
                <a:latin typeface="Arial"/>
                <a:cs typeface="Arial"/>
              </a:rPr>
              <a:t> </a:t>
            </a:r>
            <a:r>
              <a:rPr sz="2900" spc="-150" dirty="0">
                <a:latin typeface="Arial"/>
                <a:cs typeface="Arial"/>
              </a:rPr>
              <a:t>erection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05" dirty="0">
                <a:latin typeface="Arial"/>
                <a:cs typeface="Arial"/>
              </a:rPr>
              <a:t>Lateral </a:t>
            </a:r>
            <a:r>
              <a:rPr sz="2900" spc="-150" dirty="0">
                <a:latin typeface="Arial"/>
                <a:cs typeface="Arial"/>
              </a:rPr>
              <a:t>buckling </a:t>
            </a:r>
            <a:r>
              <a:rPr sz="2900" dirty="0">
                <a:latin typeface="Arial"/>
                <a:cs typeface="Arial"/>
              </a:rPr>
              <a:t>of </a:t>
            </a:r>
            <a:r>
              <a:rPr sz="2900" spc="-145" dirty="0">
                <a:latin typeface="Arial"/>
                <a:cs typeface="Arial"/>
              </a:rPr>
              <a:t>bottom</a:t>
            </a:r>
            <a:r>
              <a:rPr sz="2900" spc="254" dirty="0">
                <a:latin typeface="Arial"/>
                <a:cs typeface="Arial"/>
              </a:rPr>
              <a:t> </a:t>
            </a:r>
            <a:r>
              <a:rPr sz="2900" spc="-75" dirty="0">
                <a:latin typeface="Arial"/>
                <a:cs typeface="Arial"/>
              </a:rPr>
              <a:t>flange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71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210" dirty="0">
                <a:latin typeface="Arial"/>
                <a:cs typeface="Arial"/>
              </a:rPr>
              <a:t>Construction </a:t>
            </a:r>
            <a:r>
              <a:rPr sz="2900" spc="-90" dirty="0">
                <a:latin typeface="Arial"/>
                <a:cs typeface="Arial"/>
              </a:rPr>
              <a:t>defect </a:t>
            </a:r>
            <a:r>
              <a:rPr sz="2900" spc="-150" dirty="0">
                <a:latin typeface="Arial"/>
                <a:cs typeface="Arial"/>
              </a:rPr>
              <a:t>noticed </a:t>
            </a:r>
            <a:r>
              <a:rPr sz="2900" spc="-125" dirty="0">
                <a:latin typeface="Arial"/>
                <a:cs typeface="Arial"/>
              </a:rPr>
              <a:t>but </a:t>
            </a:r>
            <a:r>
              <a:rPr sz="2900" spc="-175" dirty="0">
                <a:latin typeface="Arial"/>
                <a:cs typeface="Arial"/>
              </a:rPr>
              <a:t>not</a:t>
            </a:r>
            <a:r>
              <a:rPr sz="2900" spc="-140" dirty="0">
                <a:latin typeface="Arial"/>
                <a:cs typeface="Arial"/>
              </a:rPr>
              <a:t> </a:t>
            </a:r>
            <a:r>
              <a:rPr sz="2900" spc="-130" dirty="0">
                <a:latin typeface="Arial"/>
                <a:cs typeface="Arial"/>
              </a:rPr>
              <a:t>remedied.</a:t>
            </a:r>
            <a:endParaRPr sz="2900">
              <a:latin typeface="Arial"/>
              <a:cs typeface="Arial"/>
            </a:endParaRPr>
          </a:p>
          <a:p>
            <a:pPr marL="332740" indent="-320040">
              <a:lnSpc>
                <a:spcPct val="100000"/>
              </a:lnSpc>
              <a:spcBef>
                <a:spcPts val="69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170" dirty="0">
                <a:latin typeface="Arial"/>
                <a:cs typeface="Arial"/>
              </a:rPr>
              <a:t>Underestimation </a:t>
            </a:r>
            <a:r>
              <a:rPr sz="2900" dirty="0">
                <a:latin typeface="Arial"/>
                <a:cs typeface="Arial"/>
              </a:rPr>
              <a:t>of </a:t>
            </a:r>
            <a:r>
              <a:rPr sz="2900" spc="-95" dirty="0">
                <a:latin typeface="Arial"/>
                <a:cs typeface="Arial"/>
              </a:rPr>
              <a:t>friction</a:t>
            </a:r>
            <a:r>
              <a:rPr sz="2900" spc="185" dirty="0">
                <a:latin typeface="Arial"/>
                <a:cs typeface="Arial"/>
              </a:rPr>
              <a:t> </a:t>
            </a:r>
            <a:r>
              <a:rPr sz="2900" spc="-114" dirty="0">
                <a:latin typeface="Arial"/>
                <a:cs typeface="Arial"/>
              </a:rPr>
              <a:t>force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478281"/>
            <a:ext cx="75730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75" dirty="0">
                <a:solidFill>
                  <a:srgbClr val="775F54"/>
                </a:solidFill>
                <a:latin typeface="Trebuchet MS"/>
                <a:cs typeface="Trebuchet MS"/>
              </a:rPr>
              <a:t>Top </a:t>
            </a:r>
            <a:r>
              <a:rPr sz="2800" b="1" spc="-160" dirty="0">
                <a:solidFill>
                  <a:srgbClr val="775F54"/>
                </a:solidFill>
                <a:latin typeface="Trebuchet MS"/>
                <a:cs typeface="Trebuchet MS"/>
              </a:rPr>
              <a:t>10 </a:t>
            </a:r>
            <a:r>
              <a:rPr sz="2800" b="1" spc="-175" dirty="0">
                <a:solidFill>
                  <a:srgbClr val="775F54"/>
                </a:solidFill>
                <a:latin typeface="Trebuchet MS"/>
                <a:cs typeface="Trebuchet MS"/>
              </a:rPr>
              <a:t>Longest </a:t>
            </a:r>
            <a:r>
              <a:rPr sz="2800" b="1" spc="-110" dirty="0">
                <a:solidFill>
                  <a:srgbClr val="775F54"/>
                </a:solidFill>
                <a:latin typeface="Trebuchet MS"/>
                <a:cs typeface="Trebuchet MS"/>
              </a:rPr>
              <a:t>and </a:t>
            </a:r>
            <a:r>
              <a:rPr sz="2800" b="1" spc="-95" dirty="0">
                <a:solidFill>
                  <a:srgbClr val="775F54"/>
                </a:solidFill>
                <a:latin typeface="Trebuchet MS"/>
                <a:cs typeface="Trebuchet MS"/>
              </a:rPr>
              <a:t>Most </a:t>
            </a:r>
            <a:r>
              <a:rPr sz="2800" b="1" spc="-60" dirty="0">
                <a:solidFill>
                  <a:srgbClr val="775F54"/>
                </a:solidFill>
                <a:latin typeface="Trebuchet MS"/>
                <a:cs typeface="Trebuchet MS"/>
              </a:rPr>
              <a:t>Amazing </a:t>
            </a:r>
            <a:r>
              <a:rPr sz="2800" b="1" spc="-140" dirty="0">
                <a:solidFill>
                  <a:srgbClr val="775F54"/>
                </a:solidFill>
                <a:latin typeface="Trebuchet MS"/>
                <a:cs typeface="Trebuchet MS"/>
              </a:rPr>
              <a:t>Bridges in</a:t>
            </a:r>
            <a:r>
              <a:rPr sz="2800" b="1" spc="245" dirty="0">
                <a:solidFill>
                  <a:srgbClr val="775F54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775F54"/>
                </a:solidFill>
                <a:latin typeface="Trebuchet MS"/>
                <a:cs typeface="Trebuchet MS"/>
              </a:rPr>
              <a:t>India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855" y="1732019"/>
            <a:ext cx="7976497" cy="490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"/>
            <a:ext cx="8022855" cy="637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304800"/>
            <a:ext cx="7920228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8508492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534400" cy="638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767572" cy="6400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28784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54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Arch</a:t>
            </a:r>
            <a:r>
              <a:rPr sz="4400" b="1" u="heavy" spc="-229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692" y="4267580"/>
            <a:ext cx="7920355" cy="135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  <a:tab pos="7399655" algn="l"/>
              </a:tabLst>
            </a:pPr>
            <a:r>
              <a:rPr sz="2900" spc="-175" dirty="0">
                <a:latin typeface="Times New Roman" pitchFamily="18" charset="0"/>
                <a:cs typeface="Times New Roman" pitchFamily="18" charset="0"/>
              </a:rPr>
              <a:t>Ar</a:t>
            </a:r>
            <a:r>
              <a:rPr sz="2900" spc="-6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900" spc="-34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sz="2900" spc="-275" dirty="0">
                <a:latin typeface="Times New Roman" pitchFamily="18" charset="0"/>
                <a:cs typeface="Times New Roman" pitchFamily="18" charset="0"/>
              </a:rPr>
              <a:t>sh</a:t>
            </a:r>
            <a:r>
              <a:rPr sz="2900" spc="-28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900" spc="-65" dirty="0">
                <a:latin typeface="Times New Roman" pitchFamily="18" charset="0"/>
                <a:cs typeface="Times New Roman" pitchFamily="18" charset="0"/>
              </a:rPr>
              <a:t>ped</a:t>
            </a:r>
            <a:r>
              <a:rPr sz="29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25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sz="29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85" dirty="0">
                <a:latin typeface="Times New Roman" pitchFamily="18" charset="0"/>
                <a:cs typeface="Times New Roman" pitchFamily="18" charset="0"/>
              </a:rPr>
              <a:t>ha</a:t>
            </a:r>
            <a:r>
              <a:rPr sz="2900" spc="-225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2900" spc="-165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sz="2900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sz="2900" spc="-1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sz="2900" spc="-265" dirty="0">
                <a:latin typeface="Times New Roman" pitchFamily="18" charset="0"/>
                <a:cs typeface="Times New Roman" pitchFamily="18" charset="0"/>
              </a:rPr>
              <a:t>utments</a:t>
            </a:r>
            <a:r>
              <a:rPr sz="29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at</a:t>
            </a:r>
            <a:r>
              <a:rPr sz="29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ea</a:t>
            </a:r>
            <a:r>
              <a:rPr sz="2900" spc="-45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sz="2900" spc="-345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end.</a:t>
            </a:r>
            <a:r>
              <a:rPr sz="290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32740" marR="5080" indent="-320040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  <a:tab pos="7399655" algn="l"/>
              </a:tabLst>
            </a:pPr>
            <a:r>
              <a:rPr sz="2900" spc="-265" smtClean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900" spc="-130" dirty="0">
                <a:latin typeface="Times New Roman" pitchFamily="18" charset="0"/>
                <a:cs typeface="Times New Roman" pitchFamily="18" charset="0"/>
              </a:rPr>
              <a:t>weight 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-45" dirty="0">
                <a:latin typeface="Times New Roman" pitchFamily="18" charset="0"/>
                <a:cs typeface="Times New Roman" pitchFamily="18" charset="0"/>
              </a:rPr>
              <a:t>bridge </a:t>
            </a:r>
            <a:r>
              <a:rPr sz="2900" spc="-25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z="2900" spc="-195" dirty="0">
                <a:latin typeface="Times New Roman" pitchFamily="18" charset="0"/>
                <a:cs typeface="Times New Roman" pitchFamily="18" charset="0"/>
              </a:rPr>
              <a:t>thrust </a:t>
            </a:r>
            <a:r>
              <a:rPr sz="2900" spc="-135" dirty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-210" dirty="0">
                <a:latin typeface="Times New Roman" pitchFamily="18" charset="0"/>
                <a:cs typeface="Times New Roman" pitchFamily="18" charset="0"/>
              </a:rPr>
              <a:t>abutments 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at  </a:t>
            </a:r>
            <a:r>
              <a:rPr sz="2900" spc="-114" dirty="0">
                <a:latin typeface="Times New Roman" pitchFamily="18" charset="0"/>
                <a:cs typeface="Times New Roman" pitchFamily="18" charset="0"/>
              </a:rPr>
              <a:t>either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side.</a:t>
            </a:r>
            <a:endParaRPr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1600200"/>
            <a:ext cx="4953000" cy="2567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52635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304800"/>
            <a:ext cx="8942832" cy="624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5" y="100584"/>
            <a:ext cx="8962644" cy="65288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06515" cy="6433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340" y="344170"/>
            <a:ext cx="82270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204" smtClean="0">
                <a:solidFill>
                  <a:srgbClr val="775F54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307340" y="1601215"/>
            <a:ext cx="4415790" cy="27372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5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pc="-33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-170" dirty="0">
                <a:latin typeface="Times New Roman" pitchFamily="18" charset="0"/>
                <a:cs typeface="Times New Roman" pitchFamily="18" charset="0"/>
              </a:rPr>
              <a:t>best </a:t>
            </a:r>
            <a:r>
              <a:rPr spc="-120" dirty="0">
                <a:latin typeface="Times New Roman" pitchFamily="18" charset="0"/>
                <a:cs typeface="Times New Roman" pitchFamily="18" charset="0"/>
              </a:rPr>
              <a:t>way 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to</a:t>
            </a:r>
            <a:r>
              <a:rPr spc="6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avoid  </a:t>
            </a:r>
            <a:r>
              <a:rPr spc="-50" dirty="0">
                <a:latin typeface="Times New Roman" pitchFamily="18" charset="0"/>
                <a:cs typeface="Times New Roman" pitchFamily="18" charset="0"/>
              </a:rPr>
              <a:t>bridge </a:t>
            </a:r>
            <a:r>
              <a:rPr spc="-114" dirty="0">
                <a:latin typeface="Times New Roman" pitchFamily="18" charset="0"/>
                <a:cs typeface="Times New Roman" pitchFamily="18" charset="0"/>
              </a:rPr>
              <a:t>failures </a:t>
            </a:r>
            <a:r>
              <a:rPr spc="-254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spc="-9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b="1" i="1" spc="-275" dirty="0">
                <a:latin typeface="Times New Roman" pitchFamily="18" charset="0"/>
                <a:cs typeface="Times New Roman" pitchFamily="18" charset="0"/>
              </a:rPr>
              <a:t>expect  </a:t>
            </a:r>
            <a:r>
              <a:rPr b="1" i="1" spc="-375" dirty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b="1" i="1" spc="-265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b="1" i="1" spc="-385" dirty="0">
                <a:latin typeface="Times New Roman" pitchFamily="18" charset="0"/>
                <a:cs typeface="Times New Roman" pitchFamily="18" charset="0"/>
              </a:rPr>
              <a:t>happen </a:t>
            </a:r>
            <a:r>
              <a:rPr b="1" i="1" spc="-38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b="1" i="1" spc="-345" dirty="0">
                <a:latin typeface="Times New Roman" pitchFamily="18" charset="0"/>
                <a:cs typeface="Times New Roman" pitchFamily="18" charset="0"/>
              </a:rPr>
              <a:t>plan </a:t>
            </a:r>
            <a:r>
              <a:rPr b="1" i="1" spc="-265" dirty="0">
                <a:latin typeface="Times New Roman" pitchFamily="18" charset="0"/>
                <a:cs typeface="Times New Roman" pitchFamily="18" charset="0"/>
              </a:rPr>
              <a:t>for  </a:t>
            </a:r>
            <a:r>
              <a:rPr b="1" i="1" spc="-340" dirty="0">
                <a:latin typeface="Times New Roman" pitchFamily="18" charset="0"/>
                <a:cs typeface="Times New Roman" pitchFamily="18" charset="0"/>
              </a:rPr>
              <a:t>them</a:t>
            </a:r>
            <a:r>
              <a:rPr spc="-34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spc="-190" dirty="0">
                <a:latin typeface="Times New Roman" pitchFamily="18" charset="0"/>
                <a:cs typeface="Times New Roman" pitchFamily="18" charset="0"/>
              </a:rPr>
              <a:t>It’s</a:t>
            </a:r>
            <a:r>
              <a:rPr spc="4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pc="-130"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120" smtClean="0">
                <a:latin typeface="Times New Roman" pitchFamily="18" charset="0"/>
                <a:cs typeface="Times New Roman" pitchFamily="18" charset="0"/>
              </a:rPr>
              <a:t>way</a:t>
            </a:r>
            <a:r>
              <a:rPr spc="3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pc="-85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spc="-85" dirty="0" smtClean="0">
                <a:latin typeface="Times New Roman" pitchFamily="18" charset="0"/>
                <a:cs typeface="Times New Roman" pitchFamily="18" charset="0"/>
              </a:rPr>
              <a:t> protect the </a:t>
            </a:r>
            <a:r>
              <a:rPr lang="en-US" spc="-254" dirty="0" smtClean="0">
                <a:latin typeface="Times New Roman" pitchFamily="18" charset="0"/>
                <a:cs typeface="Times New Roman" pitchFamily="18" charset="0"/>
              </a:rPr>
              <a:t>public from injuries, loss of life, property  damage and destruction n </a:t>
            </a:r>
            <a:endParaRPr spc="-254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800" y="1676400"/>
            <a:ext cx="3886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30016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9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Truss</a:t>
            </a:r>
            <a:r>
              <a:rPr sz="4400" b="1" u="heavy" spc="-24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4114800"/>
            <a:ext cx="8382000" cy="1654299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32740" marR="5080" indent="-320040" algn="just">
              <a:lnSpc>
                <a:spcPts val="3130"/>
              </a:lnSpc>
              <a:spcBef>
                <a:spcPts val="500"/>
              </a:spcBef>
              <a:buClr>
                <a:srgbClr val="DD8046"/>
              </a:buClr>
              <a:buSzPct val="60344"/>
              <a:buFont typeface="Wingdings"/>
              <a:buChar char=""/>
              <a:tabLst>
                <a:tab pos="332740" algn="l"/>
              </a:tabLst>
            </a:pPr>
            <a:r>
              <a:rPr sz="2900" spc="-365" dirty="0">
                <a:latin typeface="Times New Roman" pitchFamily="18" charset="0"/>
                <a:cs typeface="Times New Roman" pitchFamily="18" charset="0"/>
              </a:rPr>
              <a:t>Trusses </a:t>
            </a:r>
            <a:r>
              <a:rPr sz="2900" spc="-55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900" spc="-250" dirty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sz="2900" spc="-9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900" spc="-100" dirty="0">
                <a:latin typeface="Times New Roman" pitchFamily="18" charset="0"/>
                <a:cs typeface="Times New Roman" pitchFamily="18" charset="0"/>
              </a:rPr>
              <a:t>stiffen </a:t>
            </a:r>
            <a:r>
              <a:rPr sz="2900" spc="-12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900" spc="-140" dirty="0">
                <a:latin typeface="Times New Roman" pitchFamily="18" charset="0"/>
                <a:cs typeface="Times New Roman" pitchFamily="18" charset="0"/>
              </a:rPr>
              <a:t>support </a:t>
            </a:r>
            <a:r>
              <a:rPr sz="2900" spc="-1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900" spc="-45" dirty="0">
                <a:latin typeface="Times New Roman" pitchFamily="18" charset="0"/>
                <a:cs typeface="Times New Roman" pitchFamily="18" charset="0"/>
              </a:rPr>
              <a:t>bridge </a:t>
            </a:r>
            <a:r>
              <a:rPr sz="2900" spc="-75" dirty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sz="2900" spc="-110" dirty="0">
                <a:latin typeface="Times New Roman" pitchFamily="18" charset="0"/>
                <a:cs typeface="Times New Roman" pitchFamily="18" charset="0"/>
              </a:rPr>
              <a:t>distributing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-140" dirty="0">
                <a:latin typeface="Times New Roman" pitchFamily="18" charset="0"/>
                <a:cs typeface="Times New Roman" pitchFamily="18" charset="0"/>
              </a:rPr>
              <a:t>loads </a:t>
            </a:r>
            <a:r>
              <a:rPr sz="2900" spc="-12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forces </a:t>
            </a:r>
            <a:r>
              <a:rPr sz="2900" spc="-125" dirty="0">
                <a:latin typeface="Times New Roman" pitchFamily="18" charset="0"/>
                <a:cs typeface="Times New Roman" pitchFamily="18" charset="0"/>
              </a:rPr>
              <a:t>acting </a:t>
            </a:r>
            <a:r>
              <a:rPr sz="2900" spc="-215" dirty="0">
                <a:latin typeface="Times New Roman" pitchFamily="18" charset="0"/>
                <a:cs typeface="Times New Roman" pitchFamily="18" charset="0"/>
              </a:rPr>
              <a:t>upon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 </a:t>
            </a:r>
            <a:r>
              <a:rPr sz="2900" spc="-45" dirty="0">
                <a:latin typeface="Times New Roman" pitchFamily="18" charset="0"/>
                <a:cs typeface="Times New Roman" pitchFamily="18" charset="0"/>
              </a:rPr>
              <a:t>bridge </a:t>
            </a:r>
            <a:r>
              <a:rPr sz="2900" spc="-135" dirty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sz="2900" spc="-254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-190" dirty="0">
                <a:latin typeface="Times New Roman" pitchFamily="18" charset="0"/>
                <a:cs typeface="Times New Roman" pitchFamily="18" charset="0"/>
              </a:rPr>
              <a:t>positions </a:t>
            </a:r>
            <a:r>
              <a:rPr sz="29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sz="2900" spc="-175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900" spc="-100" dirty="0">
                <a:latin typeface="Times New Roman" pitchFamily="18" charset="0"/>
                <a:cs typeface="Times New Roman" pitchFamily="18" charset="0"/>
              </a:rPr>
              <a:t>vertical,  </a:t>
            </a:r>
            <a:r>
              <a:rPr sz="2900" spc="-125" dirty="0">
                <a:latin typeface="Times New Roman" pitchFamily="18" charset="0"/>
                <a:cs typeface="Times New Roman" pitchFamily="18" charset="0"/>
              </a:rPr>
              <a:t>horizontal </a:t>
            </a:r>
            <a:r>
              <a:rPr sz="2900" spc="-12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900" spc="-70" dirty="0">
                <a:latin typeface="Times New Roman" pitchFamily="18" charset="0"/>
                <a:cs typeface="Times New Roman" pitchFamily="18" charset="0"/>
              </a:rPr>
              <a:t>diagonal</a:t>
            </a:r>
            <a:r>
              <a:rPr sz="2900" spc="1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900" spc="-200" dirty="0">
                <a:latin typeface="Times New Roman" pitchFamily="18" charset="0"/>
                <a:cs typeface="Times New Roman" pitchFamily="18" charset="0"/>
              </a:rPr>
              <a:t>chords.</a:t>
            </a:r>
            <a:endParaRPr sz="29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676400"/>
            <a:ext cx="5146548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1295400"/>
            <a:ext cx="5334000" cy="3038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4367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0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Suspension</a:t>
            </a:r>
            <a:r>
              <a:rPr sz="4400" b="1" u="heavy" spc="-22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4477892"/>
            <a:ext cx="7712075" cy="12306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32740" marR="5080" indent="-320040" algn="just">
              <a:lnSpc>
                <a:spcPct val="91300"/>
              </a:lnSpc>
              <a:spcBef>
                <a:spcPts val="385"/>
              </a:spcBef>
              <a:buClr>
                <a:srgbClr val="DD8046"/>
              </a:buClr>
              <a:buSzPct val="58928"/>
              <a:buFont typeface="Wingdings"/>
              <a:buChar char=""/>
              <a:tabLst>
                <a:tab pos="332740" algn="l"/>
              </a:tabLst>
            </a:pPr>
            <a:r>
              <a:rPr sz="2800" spc="-275" dirty="0">
                <a:latin typeface="Arial"/>
                <a:cs typeface="Arial"/>
              </a:rPr>
              <a:t>Has </a:t>
            </a:r>
            <a:r>
              <a:rPr sz="2800" spc="-170" dirty="0">
                <a:latin typeface="Arial"/>
                <a:cs typeface="Arial"/>
              </a:rPr>
              <a:t>cables </a:t>
            </a:r>
            <a:r>
              <a:rPr sz="2800" spc="-220" dirty="0">
                <a:latin typeface="Arial"/>
                <a:cs typeface="Arial"/>
              </a:rPr>
              <a:t>suspended </a:t>
            </a:r>
            <a:r>
              <a:rPr sz="2800" spc="-155" dirty="0">
                <a:latin typeface="Arial"/>
                <a:cs typeface="Arial"/>
              </a:rPr>
              <a:t>between </a:t>
            </a:r>
            <a:r>
              <a:rPr sz="2800" spc="-190" dirty="0">
                <a:latin typeface="Arial"/>
                <a:cs typeface="Arial"/>
              </a:rPr>
              <a:t>towers, </a:t>
            </a:r>
            <a:r>
              <a:rPr sz="2800" spc="-210" dirty="0">
                <a:latin typeface="Arial"/>
                <a:cs typeface="Arial"/>
              </a:rPr>
              <a:t>plus </a:t>
            </a:r>
            <a:r>
              <a:rPr sz="2800" spc="-90" dirty="0">
                <a:latin typeface="Arial"/>
                <a:cs typeface="Arial"/>
              </a:rPr>
              <a:t>vertical  </a:t>
            </a:r>
            <a:r>
              <a:rPr sz="2800" spc="-240" dirty="0">
                <a:latin typeface="Arial"/>
                <a:cs typeface="Arial"/>
              </a:rPr>
              <a:t>suspenders </a:t>
            </a:r>
            <a:r>
              <a:rPr sz="2800" spc="-215" dirty="0">
                <a:latin typeface="Arial"/>
                <a:cs typeface="Arial"/>
              </a:rPr>
              <a:t>which </a:t>
            </a:r>
            <a:r>
              <a:rPr sz="2800" spc="-70" dirty="0">
                <a:latin typeface="Arial"/>
                <a:cs typeface="Arial"/>
              </a:rPr>
              <a:t>carry </a:t>
            </a:r>
            <a:r>
              <a:rPr sz="2800" spc="-170" dirty="0">
                <a:latin typeface="Arial"/>
                <a:cs typeface="Arial"/>
              </a:rPr>
              <a:t>the </a:t>
            </a:r>
            <a:r>
              <a:rPr sz="2800" spc="-130" dirty="0">
                <a:latin typeface="Arial"/>
                <a:cs typeface="Arial"/>
              </a:rPr>
              <a:t>weight </a:t>
            </a:r>
            <a:r>
              <a:rPr sz="2800" spc="-5" dirty="0">
                <a:latin typeface="Arial"/>
                <a:cs typeface="Arial"/>
              </a:rPr>
              <a:t>of </a:t>
            </a:r>
            <a:r>
              <a:rPr sz="2800" spc="-175" dirty="0">
                <a:latin typeface="Arial"/>
                <a:cs typeface="Arial"/>
              </a:rPr>
              <a:t>the </a:t>
            </a:r>
            <a:r>
              <a:rPr sz="2800" spc="-155" dirty="0">
                <a:latin typeface="Arial"/>
                <a:cs typeface="Arial"/>
              </a:rPr>
              <a:t>deck </a:t>
            </a:r>
            <a:r>
              <a:rPr sz="2800" spc="-80" dirty="0">
                <a:latin typeface="Arial"/>
                <a:cs typeface="Arial"/>
              </a:rPr>
              <a:t>(load  bearing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spc="-110" dirty="0">
                <a:latin typeface="Arial"/>
                <a:cs typeface="Arial"/>
              </a:rPr>
              <a:t>portion).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1447800"/>
            <a:ext cx="5181600" cy="2479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692" y="344170"/>
            <a:ext cx="48704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heavy" spc="-22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Cable-Stayed</a:t>
            </a:r>
            <a:r>
              <a:rPr sz="4400" b="1" u="heavy" spc="-200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 </a:t>
            </a:r>
            <a:r>
              <a:rPr sz="4400" b="1" u="heavy" spc="-285" dirty="0">
                <a:solidFill>
                  <a:srgbClr val="775F54"/>
                </a:solidFill>
                <a:uFill>
                  <a:solidFill>
                    <a:srgbClr val="775F54"/>
                  </a:solidFill>
                </a:uFill>
                <a:latin typeface="Trebuchet MS"/>
                <a:cs typeface="Trebuchet MS"/>
              </a:rPr>
              <a:t>Bridge: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1692" y="4133469"/>
            <a:ext cx="776795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190" dirty="0">
                <a:latin typeface="Times New Roman" pitchFamily="18" charset="0"/>
                <a:cs typeface="Times New Roman" pitchFamily="18" charset="0"/>
              </a:rPr>
              <a:t>Like </a:t>
            </a:r>
            <a:r>
              <a:rPr sz="2400" spc="-235" dirty="0">
                <a:latin typeface="Times New Roman" pitchFamily="18" charset="0"/>
                <a:cs typeface="Times New Roman" pitchFamily="18" charset="0"/>
              </a:rPr>
              <a:t>suspension </a:t>
            </a:r>
            <a:r>
              <a:rPr sz="2400" spc="-105" dirty="0">
                <a:latin typeface="Times New Roman" pitchFamily="18" charset="0"/>
                <a:cs typeface="Times New Roman" pitchFamily="18" charset="0"/>
              </a:rPr>
              <a:t>bridges, 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cable-stayed </a:t>
            </a:r>
            <a:r>
              <a:rPr sz="2400" spc="-90" dirty="0">
                <a:latin typeface="Times New Roman" pitchFamily="18" charset="0"/>
                <a:cs typeface="Times New Roman" pitchFamily="18" charset="0"/>
              </a:rPr>
              <a:t>bridges </a:t>
            </a:r>
            <a:r>
              <a:rPr sz="2400" spc="-5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sz="2400" spc="-110" dirty="0">
                <a:latin typeface="Times New Roman" pitchFamily="18" charset="0"/>
                <a:cs typeface="Times New Roman" pitchFamily="18" charset="0"/>
              </a:rPr>
              <a:t>held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up 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by  </a:t>
            </a:r>
            <a:r>
              <a:rPr sz="2400" spc="-150">
                <a:latin typeface="Times New Roman" pitchFamily="18" charset="0"/>
                <a:cs typeface="Times New Roman" pitchFamily="18" charset="0"/>
              </a:rPr>
              <a:t>cables</a:t>
            </a:r>
            <a:r>
              <a:rPr sz="2400" spc="-15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spc="-150" dirty="0" smtClean="0">
              <a:latin typeface="Times New Roman" pitchFamily="18" charset="0"/>
              <a:cs typeface="Times New Roman" pitchFamily="18" charset="0"/>
            </a:endParaRPr>
          </a:p>
          <a:p>
            <a:pPr marL="332740" marR="5080" indent="-320040" algn="just">
              <a:lnSpc>
                <a:spcPct val="100000"/>
              </a:lnSpc>
              <a:spcBef>
                <a:spcPts val="100"/>
              </a:spcBef>
              <a:buClr>
                <a:srgbClr val="DD8046"/>
              </a:buClr>
              <a:buSzPct val="60416"/>
              <a:buFont typeface="Wingdings"/>
              <a:buChar char=""/>
              <a:tabLst>
                <a:tab pos="332105" algn="l"/>
                <a:tab pos="332740" algn="l"/>
              </a:tabLst>
            </a:pPr>
            <a:r>
              <a:rPr sz="2400" spc="-1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85" dirty="0">
                <a:latin typeface="Times New Roman" pitchFamily="18" charset="0"/>
                <a:cs typeface="Times New Roman" pitchFamily="18" charset="0"/>
              </a:rPr>
              <a:t>However,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sz="2400" spc="-15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cable-stayed </a:t>
            </a:r>
            <a:r>
              <a:rPr sz="2400" spc="-70" dirty="0">
                <a:latin typeface="Times New Roman" pitchFamily="18" charset="0"/>
                <a:cs typeface="Times New Roman" pitchFamily="18" charset="0"/>
              </a:rPr>
              <a:t>bridge, </a:t>
            </a:r>
            <a:r>
              <a:rPr sz="2400" spc="-240" dirty="0">
                <a:latin typeface="Times New Roman" pitchFamily="18" charset="0"/>
                <a:cs typeface="Times New Roman" pitchFamily="18" charset="0"/>
              </a:rPr>
              <a:t>less </a:t>
            </a:r>
            <a:r>
              <a:rPr sz="2400" spc="-95" dirty="0">
                <a:latin typeface="Times New Roman" pitchFamily="18" charset="0"/>
                <a:cs typeface="Times New Roman" pitchFamily="18" charset="0"/>
              </a:rPr>
              <a:t>cable </a:t>
            </a:r>
            <a:r>
              <a:rPr sz="2400" spc="-210" dirty="0">
                <a:latin typeface="Times New Roman" pitchFamily="18" charset="0"/>
                <a:cs typeface="Times New Roman" pitchFamily="18" charset="0"/>
              </a:rPr>
              <a:t>is  </a:t>
            </a:r>
            <a:r>
              <a:rPr sz="2400" spc="-75" dirty="0">
                <a:latin typeface="Times New Roman" pitchFamily="18" charset="0"/>
                <a:cs typeface="Times New Roman" pitchFamily="18" charset="0"/>
              </a:rPr>
              <a:t>required </a:t>
            </a:r>
            <a:r>
              <a:rPr sz="2400" spc="-105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sz="2400" spc="-15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sz="2400" spc="-160" dirty="0">
                <a:latin typeface="Times New Roman" pitchFamily="18" charset="0"/>
                <a:cs typeface="Times New Roman" pitchFamily="18" charset="0"/>
              </a:rPr>
              <a:t>towers </a:t>
            </a:r>
            <a:r>
              <a:rPr sz="2400" spc="-105" dirty="0">
                <a:latin typeface="Times New Roman" pitchFamily="18" charset="0"/>
                <a:cs typeface="Times New Roman" pitchFamily="18" charset="0"/>
              </a:rPr>
              <a:t>holding </a:t>
            </a:r>
            <a:r>
              <a:rPr sz="2400" spc="-145" dirty="0">
                <a:latin typeface="Times New Roman" pitchFamily="18" charset="0"/>
                <a:cs typeface="Times New Roman" pitchFamily="18" charset="0"/>
              </a:rPr>
              <a:t>the cables </a:t>
            </a:r>
            <a:r>
              <a:rPr sz="2400" spc="-55" dirty="0">
                <a:latin typeface="Times New Roman" pitchFamily="18" charset="0"/>
                <a:cs typeface="Times New Roman" pitchFamily="18" charset="0"/>
              </a:rPr>
              <a:t>are  </a:t>
            </a:r>
            <a:r>
              <a:rPr sz="2400" spc="-65" dirty="0">
                <a:latin typeface="Times New Roman" pitchFamily="18" charset="0"/>
                <a:cs typeface="Times New Roman" pitchFamily="18" charset="0"/>
              </a:rPr>
              <a:t>proportionately</a:t>
            </a:r>
            <a:r>
              <a:rPr sz="2400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spc="-155" dirty="0">
                <a:latin typeface="Times New Roman" pitchFamily="18" charset="0"/>
                <a:cs typeface="Times New Roman" pitchFamily="18" charset="0"/>
              </a:rPr>
              <a:t>shorter.</a:t>
            </a:r>
            <a:endParaRPr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1145</Words>
  <Application>Microsoft Office PowerPoint</Application>
  <PresentationFormat>On-screen Show (4:3)</PresentationFormat>
  <Paragraphs>143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Algerian</vt:lpstr>
      <vt:lpstr>Arial</vt:lpstr>
      <vt:lpstr>Caladea</vt:lpstr>
      <vt:lpstr>Calibri</vt:lpstr>
      <vt:lpstr>Carlito</vt:lpstr>
      <vt:lpstr>Times New Roman</vt:lpstr>
      <vt:lpstr>Trebuchet MS</vt:lpstr>
      <vt:lpstr>Wingdings</vt:lpstr>
      <vt:lpstr>Office Theme</vt:lpstr>
      <vt:lpstr>PowerPoint Presentation</vt:lpstr>
      <vt:lpstr>What is a Bridge?</vt:lpstr>
      <vt:lpstr>History</vt:lpstr>
      <vt:lpstr>History (cont’d)</vt:lpstr>
      <vt:lpstr>Beam Bridge:</vt:lpstr>
      <vt:lpstr>Arch Bridge:</vt:lpstr>
      <vt:lpstr>Truss Bridge:</vt:lpstr>
      <vt:lpstr>Suspension Bridge:</vt:lpstr>
      <vt:lpstr>Cable-Stayed Bridge:</vt:lpstr>
      <vt:lpstr>Big Sur Bridge, California</vt:lpstr>
      <vt:lpstr>Millau Bridge, France</vt:lpstr>
      <vt:lpstr>Donghai Bridge, China</vt:lpstr>
      <vt:lpstr>Tappan Zee Bridge, NY</vt:lpstr>
      <vt:lpstr>Battle Ground Bridge, Washington</vt:lpstr>
      <vt:lpstr>Brooklyn and Manhattan Bridge, NYC.</vt:lpstr>
      <vt:lpstr>Pont De Quebec Bridge, Canada</vt:lpstr>
      <vt:lpstr>Grant Memorial Bridge, Ohio</vt:lpstr>
      <vt:lpstr>Forces Acting On A Bridge:</vt:lpstr>
      <vt:lpstr>Some U s e s  of Bridges</vt:lpstr>
      <vt:lpstr>Types of Bridges</vt:lpstr>
      <vt:lpstr>What makes a bridge stay up?</vt:lpstr>
      <vt:lpstr>Arch Bridges</vt:lpstr>
      <vt:lpstr>Arch Bridges</vt:lpstr>
      <vt:lpstr>Arch Bridges</vt:lpstr>
      <vt:lpstr>PowerPoint Presentation</vt:lpstr>
      <vt:lpstr>PowerPoint Presentation</vt:lpstr>
      <vt:lpstr>PowerPoint Presentation</vt:lpstr>
      <vt:lpstr>Cable-Stayed Bridges</vt:lpstr>
      <vt:lpstr>Cable-Stayed Bridges</vt:lpstr>
      <vt:lpstr>Cable-Stayed Bridges</vt:lpstr>
      <vt:lpstr>Suspension Bridges</vt:lpstr>
      <vt:lpstr>Suspension Bridges</vt:lpstr>
      <vt:lpstr>Suspension Bridges</vt:lpstr>
      <vt:lpstr>PowerPoint Presentation</vt:lpstr>
      <vt:lpstr>Arch Bridges</vt:lpstr>
      <vt:lpstr>The Ponte Vecchio (literally “old bridge”) is a Medieval bridge  over the Arno River in Florence; the only Florentine bridge to  survive WWII</vt:lpstr>
      <vt:lpstr>Sydney Harbor Bridge is the world’s largest (but not the longest)  steel arch bridge with the top of the bridge standing 134 meters  above Sydney Harbor</vt:lpstr>
      <vt:lpstr>NY architecture firm Fxfowle is designing what will be the  largest and tallest arch bridge in the world, at one mile long  and 670 feet tall with a price tag of$817 million dollars.</vt:lpstr>
      <vt:lpstr>Cable Stayed Bridges</vt:lpstr>
      <vt:lpstr>The Millau Viaduct (“le Viaduc de Millau”, in French) spans  the River Tarn valley near the medieval town of Millau in  southern France</vt:lpstr>
      <vt:lpstr>Nanpu  Bridge was  made  to  minimize  the amount  of land used by the bridge approach</vt:lpstr>
      <vt:lpstr>Truss Bridges</vt:lpstr>
      <vt:lpstr>PowerPoint Presentation</vt:lpstr>
      <vt:lpstr>The Bridge  on the River  Kwai is a 1957  British-American World War II film. The film  is based in Japan but the bridge is actually in</vt:lpstr>
      <vt:lpstr>Beam Bridges</vt:lpstr>
      <vt:lpstr>The Manchac swamp bridge in Louisiana is  the 2nd longest in the United States, which  carries Interstate 55 across the swamps</vt:lpstr>
      <vt:lpstr>PowerPoint Presentation</vt:lpstr>
      <vt:lpstr>Tilt Bridge</vt:lpstr>
      <vt:lpstr>The Gateshead Millennium Bridge is the world's  first and currently only tilting bridge</vt:lpstr>
      <vt:lpstr>Failure of Bridges</vt:lpstr>
      <vt:lpstr>Common Reasons for Bridge Failures</vt:lpstr>
      <vt:lpstr>Failure during construction</vt:lpstr>
      <vt:lpstr>Reasons of collapse during construction</vt:lpstr>
      <vt:lpstr>Top 10 Longest and Most Amazing Bridges in India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Bridges</dc:title>
  <dc:creator>netadmin</dc:creator>
  <cp:lastModifiedBy>Admin</cp:lastModifiedBy>
  <cp:revision>7</cp:revision>
  <dcterms:created xsi:type="dcterms:W3CDTF">2020-08-31T08:51:08Z</dcterms:created>
  <dcterms:modified xsi:type="dcterms:W3CDTF">2020-09-01T08:26:04Z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2019-08-30T00:00:00Z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2020-08-31T00:00:00Z</vt:filetime>
  </property>
</Properties>
</file>